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332" r:id="rId4"/>
    <p:sldId id="333" r:id="rId5"/>
    <p:sldId id="305" r:id="rId6"/>
    <p:sldId id="301" r:id="rId7"/>
    <p:sldId id="319" r:id="rId8"/>
    <p:sldId id="274" r:id="rId9"/>
    <p:sldId id="302" r:id="rId10"/>
    <p:sldId id="308" r:id="rId11"/>
    <p:sldId id="290" r:id="rId12"/>
    <p:sldId id="320" r:id="rId13"/>
    <p:sldId id="321" r:id="rId14"/>
    <p:sldId id="309" r:id="rId15"/>
    <p:sldId id="310" r:id="rId16"/>
    <p:sldId id="322" r:id="rId17"/>
    <p:sldId id="264" r:id="rId18"/>
    <p:sldId id="265" r:id="rId19"/>
    <p:sldId id="324" r:id="rId20"/>
    <p:sldId id="266" r:id="rId21"/>
    <p:sldId id="267" r:id="rId22"/>
    <p:sldId id="325" r:id="rId23"/>
    <p:sldId id="326" r:id="rId24"/>
    <p:sldId id="269" r:id="rId25"/>
    <p:sldId id="270" r:id="rId26"/>
    <p:sldId id="260" r:id="rId27"/>
    <p:sldId id="327" r:id="rId28"/>
    <p:sldId id="328" r:id="rId29"/>
    <p:sldId id="276" r:id="rId30"/>
    <p:sldId id="292" r:id="rId31"/>
    <p:sldId id="281" r:id="rId32"/>
    <p:sldId id="284" r:id="rId33"/>
    <p:sldId id="329" r:id="rId34"/>
    <p:sldId id="283" r:id="rId35"/>
    <p:sldId id="313" r:id="rId36"/>
    <p:sldId id="330" r:id="rId37"/>
    <p:sldId id="277" r:id="rId38"/>
    <p:sldId id="285" r:id="rId39"/>
    <p:sldId id="317" r:id="rId40"/>
    <p:sldId id="331" r:id="rId41"/>
    <p:sldId id="287" r:id="rId42"/>
    <p:sldId id="334" r:id="rId43"/>
    <p:sldId id="33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E4DC2-EAC2-4D76-829E-FD945AB1C470}"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4D1E-ED92-4CEA-8428-11628E104CBF}" type="slidenum">
              <a:rPr lang="en-US" smtClean="0"/>
              <a:t>‹#›</a:t>
            </a:fld>
            <a:endParaRPr lang="en-US"/>
          </a:p>
        </p:txBody>
      </p:sp>
    </p:spTree>
    <p:extLst>
      <p:ext uri="{BB962C8B-B14F-4D97-AF65-F5344CB8AC3E}">
        <p14:creationId xmlns:p14="http://schemas.microsoft.com/office/powerpoint/2010/main" val="176108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54D1E-ED92-4CEA-8428-11628E104CBF}" type="slidenum">
              <a:rPr lang="en-US" smtClean="0"/>
              <a:t>3</a:t>
            </a:fld>
            <a:endParaRPr lang="en-US"/>
          </a:p>
        </p:txBody>
      </p:sp>
    </p:spTree>
    <p:extLst>
      <p:ext uri="{BB962C8B-B14F-4D97-AF65-F5344CB8AC3E}">
        <p14:creationId xmlns:p14="http://schemas.microsoft.com/office/powerpoint/2010/main" val="137950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3E1BE6-1BE5-462D-BB27-A91CCEEE2644}" type="slidenum">
              <a:rPr lang="en-US" smtClean="0"/>
              <a:pPr>
                <a:defRPr/>
              </a:pPr>
              <a:t>24</a:t>
            </a:fld>
            <a:endParaRPr lang="en-US"/>
          </a:p>
        </p:txBody>
      </p:sp>
    </p:spTree>
    <p:extLst>
      <p:ext uri="{BB962C8B-B14F-4D97-AF65-F5344CB8AC3E}">
        <p14:creationId xmlns:p14="http://schemas.microsoft.com/office/powerpoint/2010/main" val="376986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3E1BE6-1BE5-462D-BB27-A91CCEEE2644}" type="slidenum">
              <a:rPr lang="en-US" smtClean="0"/>
              <a:pPr>
                <a:defRPr/>
              </a:pPr>
              <a:t>34</a:t>
            </a:fld>
            <a:endParaRPr lang="en-US"/>
          </a:p>
        </p:txBody>
      </p:sp>
    </p:spTree>
    <p:extLst>
      <p:ext uri="{BB962C8B-B14F-4D97-AF65-F5344CB8AC3E}">
        <p14:creationId xmlns:p14="http://schemas.microsoft.com/office/powerpoint/2010/main" val="100893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F2D0-2890-9C4F-D0DC-342BD96BA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B285E-8C4C-E86A-7221-61269C14D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A6686-1330-7D7C-A050-B001F4654BF6}"/>
              </a:ext>
            </a:extLst>
          </p:cNvPr>
          <p:cNvSpPr>
            <a:spLocks noGrp="1"/>
          </p:cNvSpPr>
          <p:nvPr>
            <p:ph type="dt" sz="half" idx="10"/>
          </p:nvPr>
        </p:nvSpPr>
        <p:spPr/>
        <p:txBody>
          <a:bodyPr/>
          <a:lstStyle/>
          <a:p>
            <a:fld id="{F500F4A6-2DAB-4B94-8443-460D17624821}" type="datetime1">
              <a:rPr lang="en-US" smtClean="0"/>
              <a:t>2/13/2023</a:t>
            </a:fld>
            <a:endParaRPr lang="en-US"/>
          </a:p>
        </p:txBody>
      </p:sp>
      <p:sp>
        <p:nvSpPr>
          <p:cNvPr id="5" name="Footer Placeholder 4">
            <a:extLst>
              <a:ext uri="{FF2B5EF4-FFF2-40B4-BE49-F238E27FC236}">
                <a16:creationId xmlns:a16="http://schemas.microsoft.com/office/drawing/2014/main" id="{B6CFAE4C-98CD-AA4F-6D36-A1A36E063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17310-6021-FF02-E43E-BEFABCE46775}"/>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911433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0F9B-05D2-E11A-E5BD-5375532046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2D301D-925A-E5EA-8FCF-BEEE8E361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80464-4C47-AAAA-D7F6-F190D3F36AF7}"/>
              </a:ext>
            </a:extLst>
          </p:cNvPr>
          <p:cNvSpPr>
            <a:spLocks noGrp="1"/>
          </p:cNvSpPr>
          <p:nvPr>
            <p:ph type="dt" sz="half" idx="10"/>
          </p:nvPr>
        </p:nvSpPr>
        <p:spPr/>
        <p:txBody>
          <a:bodyPr/>
          <a:lstStyle/>
          <a:p>
            <a:fld id="{E2E21348-4D68-4084-BA85-4C3B288289DD}" type="datetime1">
              <a:rPr lang="en-US" smtClean="0"/>
              <a:t>2/13/2023</a:t>
            </a:fld>
            <a:endParaRPr lang="en-US"/>
          </a:p>
        </p:txBody>
      </p:sp>
      <p:sp>
        <p:nvSpPr>
          <p:cNvPr id="5" name="Footer Placeholder 4">
            <a:extLst>
              <a:ext uri="{FF2B5EF4-FFF2-40B4-BE49-F238E27FC236}">
                <a16:creationId xmlns:a16="http://schemas.microsoft.com/office/drawing/2014/main" id="{F8818371-C694-B8BB-9929-3EDC23789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FE445-EB99-3191-EF98-E2E327391E12}"/>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256362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CC09D1-9234-F9F8-E8A3-45D0A7FBCC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BA8007-D47D-C8C4-1D68-1F930BBF69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BF907-EE2B-E8BB-BC50-5FD441F5FC59}"/>
              </a:ext>
            </a:extLst>
          </p:cNvPr>
          <p:cNvSpPr>
            <a:spLocks noGrp="1"/>
          </p:cNvSpPr>
          <p:nvPr>
            <p:ph type="dt" sz="half" idx="10"/>
          </p:nvPr>
        </p:nvSpPr>
        <p:spPr/>
        <p:txBody>
          <a:bodyPr/>
          <a:lstStyle/>
          <a:p>
            <a:fld id="{1981C5F1-CCBD-484E-B7AA-838FED2749F0}" type="datetime1">
              <a:rPr lang="en-US" smtClean="0"/>
              <a:t>2/13/2023</a:t>
            </a:fld>
            <a:endParaRPr lang="en-US"/>
          </a:p>
        </p:txBody>
      </p:sp>
      <p:sp>
        <p:nvSpPr>
          <p:cNvPr id="5" name="Footer Placeholder 4">
            <a:extLst>
              <a:ext uri="{FF2B5EF4-FFF2-40B4-BE49-F238E27FC236}">
                <a16:creationId xmlns:a16="http://schemas.microsoft.com/office/drawing/2014/main" id="{42413151-6EF1-ACF2-8DD9-B7C11EA2A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AFA1B-2C7B-47A1-9AC6-3845CCE57A36}"/>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419081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9B49-A8BC-4C06-EBB3-3FBC878EA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3264A-3544-BB0E-6689-80AA209A9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CB9E0-69FD-6186-09DE-4AE558C65E15}"/>
              </a:ext>
            </a:extLst>
          </p:cNvPr>
          <p:cNvSpPr>
            <a:spLocks noGrp="1"/>
          </p:cNvSpPr>
          <p:nvPr>
            <p:ph type="dt" sz="half" idx="10"/>
          </p:nvPr>
        </p:nvSpPr>
        <p:spPr/>
        <p:txBody>
          <a:bodyPr/>
          <a:lstStyle/>
          <a:p>
            <a:fld id="{824B709A-797D-4CC8-B5FE-09A06BB07328}" type="datetime1">
              <a:rPr lang="en-US" smtClean="0"/>
              <a:t>2/13/2023</a:t>
            </a:fld>
            <a:endParaRPr lang="en-US"/>
          </a:p>
        </p:txBody>
      </p:sp>
      <p:sp>
        <p:nvSpPr>
          <p:cNvPr id="5" name="Footer Placeholder 4">
            <a:extLst>
              <a:ext uri="{FF2B5EF4-FFF2-40B4-BE49-F238E27FC236}">
                <a16:creationId xmlns:a16="http://schemas.microsoft.com/office/drawing/2014/main" id="{2F0A862D-B6CB-2CF8-623A-84597C205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64D94-DDC2-0433-EB9B-9DD7EF97F3EC}"/>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264986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AF9A-ADE4-FF39-DA9C-C4C569C9C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06A19-9AFE-3134-DD87-67B786308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EE65C7-2970-64D1-9702-490EB94A3CDA}"/>
              </a:ext>
            </a:extLst>
          </p:cNvPr>
          <p:cNvSpPr>
            <a:spLocks noGrp="1"/>
          </p:cNvSpPr>
          <p:nvPr>
            <p:ph type="dt" sz="half" idx="10"/>
          </p:nvPr>
        </p:nvSpPr>
        <p:spPr/>
        <p:txBody>
          <a:bodyPr/>
          <a:lstStyle/>
          <a:p>
            <a:fld id="{751ECF7F-A56B-432E-B337-1D48BF805655}" type="datetime1">
              <a:rPr lang="en-US" smtClean="0"/>
              <a:t>2/13/2023</a:t>
            </a:fld>
            <a:endParaRPr lang="en-US"/>
          </a:p>
        </p:txBody>
      </p:sp>
      <p:sp>
        <p:nvSpPr>
          <p:cNvPr id="5" name="Footer Placeholder 4">
            <a:extLst>
              <a:ext uri="{FF2B5EF4-FFF2-40B4-BE49-F238E27FC236}">
                <a16:creationId xmlns:a16="http://schemas.microsoft.com/office/drawing/2014/main" id="{A19ED9EF-1FE3-3C3D-EDE0-FC7FC8401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6EE73-E123-95AB-77BB-252C86CAAD7C}"/>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394380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67B3E-B46B-4ACD-A8F6-3345BB639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1ECF0-3CB7-B4E4-4189-47140B0C6E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2A3B62-AF27-4B30-2E68-ABB68B97DF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C5C19-C1CB-96B0-CF10-9FF02D444CA0}"/>
              </a:ext>
            </a:extLst>
          </p:cNvPr>
          <p:cNvSpPr>
            <a:spLocks noGrp="1"/>
          </p:cNvSpPr>
          <p:nvPr>
            <p:ph type="dt" sz="half" idx="10"/>
          </p:nvPr>
        </p:nvSpPr>
        <p:spPr/>
        <p:txBody>
          <a:bodyPr/>
          <a:lstStyle/>
          <a:p>
            <a:fld id="{068665D1-B297-4F72-AF97-3C826996BA09}" type="datetime1">
              <a:rPr lang="en-US" smtClean="0"/>
              <a:t>2/13/2023</a:t>
            </a:fld>
            <a:endParaRPr lang="en-US"/>
          </a:p>
        </p:txBody>
      </p:sp>
      <p:sp>
        <p:nvSpPr>
          <p:cNvPr id="6" name="Footer Placeholder 5">
            <a:extLst>
              <a:ext uri="{FF2B5EF4-FFF2-40B4-BE49-F238E27FC236}">
                <a16:creationId xmlns:a16="http://schemas.microsoft.com/office/drawing/2014/main" id="{4582D38A-C23F-B605-8966-CBF624D55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4DC56-803B-E65C-2FCF-5B1DF3A21FAA}"/>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400574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788F-0904-A803-FB86-2EBD80A7AC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D1A38B-3467-CBF8-D9D3-4376E82D5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7F668-2B73-FB55-AF83-7CEE9F8A77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BD6926-7062-1D8F-8B6F-3A8A44808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F10B8-1C66-C83D-E98A-C1EBD4C3D7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958D5-DB3A-E5BD-1B79-33F3E838CF9D}"/>
              </a:ext>
            </a:extLst>
          </p:cNvPr>
          <p:cNvSpPr>
            <a:spLocks noGrp="1"/>
          </p:cNvSpPr>
          <p:nvPr>
            <p:ph type="dt" sz="half" idx="10"/>
          </p:nvPr>
        </p:nvSpPr>
        <p:spPr/>
        <p:txBody>
          <a:bodyPr/>
          <a:lstStyle/>
          <a:p>
            <a:fld id="{60C4605B-F219-404A-85CC-B473841E6D6C}" type="datetime1">
              <a:rPr lang="en-US" smtClean="0"/>
              <a:t>2/13/2023</a:t>
            </a:fld>
            <a:endParaRPr lang="en-US"/>
          </a:p>
        </p:txBody>
      </p:sp>
      <p:sp>
        <p:nvSpPr>
          <p:cNvPr id="8" name="Footer Placeholder 7">
            <a:extLst>
              <a:ext uri="{FF2B5EF4-FFF2-40B4-BE49-F238E27FC236}">
                <a16:creationId xmlns:a16="http://schemas.microsoft.com/office/drawing/2014/main" id="{EE19A511-7990-42CC-5FE1-9075681B58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64BE75-EB96-CC07-BF95-D873D549EE59}"/>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347931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9C5A-8461-5678-7709-1A0BFEB4C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A8DD18-85F2-F585-1E1D-431C480B89B8}"/>
              </a:ext>
            </a:extLst>
          </p:cNvPr>
          <p:cNvSpPr>
            <a:spLocks noGrp="1"/>
          </p:cNvSpPr>
          <p:nvPr>
            <p:ph type="dt" sz="half" idx="10"/>
          </p:nvPr>
        </p:nvSpPr>
        <p:spPr/>
        <p:txBody>
          <a:bodyPr/>
          <a:lstStyle/>
          <a:p>
            <a:fld id="{2DE0EAB5-5E09-454F-9EC7-3DF1EF1CAFE5}" type="datetime1">
              <a:rPr lang="en-US" smtClean="0"/>
              <a:t>2/13/2023</a:t>
            </a:fld>
            <a:endParaRPr lang="en-US"/>
          </a:p>
        </p:txBody>
      </p:sp>
      <p:sp>
        <p:nvSpPr>
          <p:cNvPr id="4" name="Footer Placeholder 3">
            <a:extLst>
              <a:ext uri="{FF2B5EF4-FFF2-40B4-BE49-F238E27FC236}">
                <a16:creationId xmlns:a16="http://schemas.microsoft.com/office/drawing/2014/main" id="{C97F70E6-2DCC-6B30-A766-CF0B78E0CA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14F6AD-0996-E77B-3103-C8CB0276A8DA}"/>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92287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7F494-D742-359A-C292-504AECE916F0}"/>
              </a:ext>
            </a:extLst>
          </p:cNvPr>
          <p:cNvSpPr>
            <a:spLocks noGrp="1"/>
          </p:cNvSpPr>
          <p:nvPr>
            <p:ph type="dt" sz="half" idx="10"/>
          </p:nvPr>
        </p:nvSpPr>
        <p:spPr/>
        <p:txBody>
          <a:bodyPr/>
          <a:lstStyle/>
          <a:p>
            <a:fld id="{7C8A9769-5B09-4F4D-9C86-C5C095C0EE47}" type="datetime1">
              <a:rPr lang="en-US" smtClean="0"/>
              <a:t>2/13/2023</a:t>
            </a:fld>
            <a:endParaRPr lang="en-US"/>
          </a:p>
        </p:txBody>
      </p:sp>
      <p:sp>
        <p:nvSpPr>
          <p:cNvPr id="3" name="Footer Placeholder 2">
            <a:extLst>
              <a:ext uri="{FF2B5EF4-FFF2-40B4-BE49-F238E27FC236}">
                <a16:creationId xmlns:a16="http://schemas.microsoft.com/office/drawing/2014/main" id="{177434E9-375B-1CD0-7313-CF6F092C17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0EE1F-53AF-9262-737B-CC2E52728ABC}"/>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130844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C0E-3002-435E-7BA8-39A6E0CB8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45AAF-7AC3-7770-50FC-293A55402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35D73-7D50-E8E0-6FBB-6F26DFD15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BA888-7A7A-DA70-0457-633A401F9E65}"/>
              </a:ext>
            </a:extLst>
          </p:cNvPr>
          <p:cNvSpPr>
            <a:spLocks noGrp="1"/>
          </p:cNvSpPr>
          <p:nvPr>
            <p:ph type="dt" sz="half" idx="10"/>
          </p:nvPr>
        </p:nvSpPr>
        <p:spPr/>
        <p:txBody>
          <a:bodyPr/>
          <a:lstStyle/>
          <a:p>
            <a:fld id="{207389F5-C905-4481-AC87-97B0B2B47024}" type="datetime1">
              <a:rPr lang="en-US" smtClean="0"/>
              <a:t>2/13/2023</a:t>
            </a:fld>
            <a:endParaRPr lang="en-US"/>
          </a:p>
        </p:txBody>
      </p:sp>
      <p:sp>
        <p:nvSpPr>
          <p:cNvPr id="6" name="Footer Placeholder 5">
            <a:extLst>
              <a:ext uri="{FF2B5EF4-FFF2-40B4-BE49-F238E27FC236}">
                <a16:creationId xmlns:a16="http://schemas.microsoft.com/office/drawing/2014/main" id="{2464A836-48A1-2E94-4D51-E859DDF9F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1414E-3E47-8581-BA73-8E19D1CD63B7}"/>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298086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36E7-B060-1FCC-E054-C9793220B9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004740-AD06-82E5-002C-3DE7B7A19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C7E6E9-FB61-4113-4CFA-D7C74667D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1BF5E-02D8-B8EB-B29B-84C9317D8C43}"/>
              </a:ext>
            </a:extLst>
          </p:cNvPr>
          <p:cNvSpPr>
            <a:spLocks noGrp="1"/>
          </p:cNvSpPr>
          <p:nvPr>
            <p:ph type="dt" sz="half" idx="10"/>
          </p:nvPr>
        </p:nvSpPr>
        <p:spPr/>
        <p:txBody>
          <a:bodyPr/>
          <a:lstStyle/>
          <a:p>
            <a:fld id="{32448923-A58B-4286-86C5-DF0A8C09CE72}" type="datetime1">
              <a:rPr lang="en-US" smtClean="0"/>
              <a:t>2/13/2023</a:t>
            </a:fld>
            <a:endParaRPr lang="en-US"/>
          </a:p>
        </p:txBody>
      </p:sp>
      <p:sp>
        <p:nvSpPr>
          <p:cNvPr id="6" name="Footer Placeholder 5">
            <a:extLst>
              <a:ext uri="{FF2B5EF4-FFF2-40B4-BE49-F238E27FC236}">
                <a16:creationId xmlns:a16="http://schemas.microsoft.com/office/drawing/2014/main" id="{67657352-87FF-621C-20AE-739ED34D6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9A2A0-F5A1-B836-4885-AE113ED66407}"/>
              </a:ext>
            </a:extLst>
          </p:cNvPr>
          <p:cNvSpPr>
            <a:spLocks noGrp="1"/>
          </p:cNvSpPr>
          <p:nvPr>
            <p:ph type="sldNum" sz="quarter" idx="12"/>
          </p:nvPr>
        </p:nvSpPr>
        <p:spPr/>
        <p:txBody>
          <a:bodyPr/>
          <a:lstStyle/>
          <a:p>
            <a:fld id="{B0C1FA80-4FBF-447C-B48A-CFF1CA248243}" type="slidenum">
              <a:rPr lang="en-US" smtClean="0"/>
              <a:t>‹#›</a:t>
            </a:fld>
            <a:endParaRPr lang="en-US"/>
          </a:p>
        </p:txBody>
      </p:sp>
    </p:spTree>
    <p:extLst>
      <p:ext uri="{BB962C8B-B14F-4D97-AF65-F5344CB8AC3E}">
        <p14:creationId xmlns:p14="http://schemas.microsoft.com/office/powerpoint/2010/main" val="467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A7D3D7-2CE1-BF8C-63AC-2A0D8FE31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6BE7F-04CE-82FE-DFB5-B6012D8DA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DDB9F-174B-24F8-FB7D-14964C7F2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DC397-79A3-488A-B225-8D35D4A7D9E9}" type="datetime1">
              <a:rPr lang="en-US" smtClean="0"/>
              <a:t>2/13/2023</a:t>
            </a:fld>
            <a:endParaRPr lang="en-US"/>
          </a:p>
        </p:txBody>
      </p:sp>
      <p:sp>
        <p:nvSpPr>
          <p:cNvPr id="5" name="Footer Placeholder 4">
            <a:extLst>
              <a:ext uri="{FF2B5EF4-FFF2-40B4-BE49-F238E27FC236}">
                <a16:creationId xmlns:a16="http://schemas.microsoft.com/office/drawing/2014/main" id="{2D0292B2-0762-7F7D-EA35-81AA154EB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782D2F-64BE-BC3B-1B44-777141F664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1FA80-4FBF-447C-B48A-CFF1CA248243}" type="slidenum">
              <a:rPr lang="en-US" smtClean="0"/>
              <a:t>‹#›</a:t>
            </a:fld>
            <a:endParaRPr lang="en-US"/>
          </a:p>
        </p:txBody>
      </p:sp>
    </p:spTree>
    <p:extLst>
      <p:ext uri="{BB962C8B-B14F-4D97-AF65-F5344CB8AC3E}">
        <p14:creationId xmlns:p14="http://schemas.microsoft.com/office/powerpoint/2010/main" val="3920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ozonewatch.gsfc.nasa.gov/SH.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60.emf"/></Relationships>
</file>

<file path=ppt/slides/_rels/slide41.xml.rels><?xml version="1.0" encoding="UTF-8" standalone="yes"?>
<Relationships xmlns="http://schemas.openxmlformats.org/package/2006/relationships"><Relationship Id="rId2" Type="http://schemas.openxmlformats.org/officeDocument/2006/relationships/hyperlink" Target="https://csl.noaa.gov/assessments/ozone/2018/twentyquestion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cmg.seas.harvard.edu/education/introduction-atmospheric-chemistry"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8">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5380EAB4-4AEB-B046-1AD9-027FFC902A96}"/>
              </a:ext>
            </a:extLst>
          </p:cNvPr>
          <p:cNvSpPr txBox="1">
            <a:spLocks/>
          </p:cNvSpPr>
          <p:nvPr/>
        </p:nvSpPr>
        <p:spPr>
          <a:xfrm>
            <a:off x="-162958" y="406423"/>
            <a:ext cx="5333177" cy="38450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400" b="1" kern="1200" dirty="0">
                <a:solidFill>
                  <a:schemeClr val="tx1"/>
                </a:solidFill>
                <a:latin typeface="+mn-lt"/>
                <a:ea typeface="+mj-ea"/>
                <a:cs typeface="+mj-cs"/>
              </a:rPr>
              <a:t>ATM 505</a:t>
            </a:r>
            <a:br>
              <a:rPr lang="en-US" sz="4400" b="1" kern="1200" dirty="0">
                <a:solidFill>
                  <a:schemeClr val="tx1"/>
                </a:solidFill>
                <a:latin typeface="+mn-lt"/>
                <a:ea typeface="+mj-ea"/>
                <a:cs typeface="+mj-cs"/>
              </a:rPr>
            </a:br>
            <a:r>
              <a:rPr lang="en-US" sz="4400" b="1" kern="1200" dirty="0">
                <a:solidFill>
                  <a:schemeClr val="tx1"/>
                </a:solidFill>
                <a:latin typeface="+mn-lt"/>
                <a:ea typeface="+mj-ea"/>
                <a:cs typeface="+mj-cs"/>
              </a:rPr>
              <a:t>Atmospheric Chemistry</a:t>
            </a:r>
          </a:p>
          <a:p>
            <a:pPr>
              <a:spcAft>
                <a:spcPts val="600"/>
              </a:spcAft>
            </a:pPr>
            <a:r>
              <a:rPr lang="en-US" sz="2800" kern="1200" dirty="0">
                <a:solidFill>
                  <a:schemeClr val="tx1"/>
                </a:solidFill>
                <a:latin typeface="+mj-lt"/>
                <a:ea typeface="+mj-ea"/>
                <a:cs typeface="+mj-cs"/>
              </a:rPr>
              <a:t>Jie Zhang</a:t>
            </a:r>
          </a:p>
          <a:p>
            <a:pPr>
              <a:spcAft>
                <a:spcPts val="600"/>
              </a:spcAft>
            </a:pPr>
            <a:r>
              <a:rPr lang="en-US" sz="2800" kern="1200" dirty="0">
                <a:solidFill>
                  <a:schemeClr val="tx1"/>
                </a:solidFill>
                <a:latin typeface="+mj-lt"/>
                <a:ea typeface="+mj-ea"/>
                <a:cs typeface="+mj-cs"/>
              </a:rPr>
              <a:t>ASRC-Office ETEC 320I</a:t>
            </a:r>
          </a:p>
          <a:p>
            <a:pPr>
              <a:spcAft>
                <a:spcPts val="600"/>
              </a:spcAft>
            </a:pPr>
            <a:r>
              <a:rPr lang="en-US" sz="2800" kern="1200" dirty="0">
                <a:solidFill>
                  <a:schemeClr val="tx1"/>
                </a:solidFill>
                <a:latin typeface="+mj-lt"/>
                <a:ea typeface="+mj-ea"/>
                <a:cs typeface="+mj-cs"/>
              </a:rPr>
              <a:t>jzhang35@albany.edu</a:t>
            </a:r>
          </a:p>
        </p:txBody>
      </p:sp>
      <p:pic>
        <p:nvPicPr>
          <p:cNvPr id="2" name="Picture 1" descr="A screenshot of a computer&#10;&#10;Description automatically generated with low confidence">
            <a:extLst>
              <a:ext uri="{FF2B5EF4-FFF2-40B4-BE49-F238E27FC236}">
                <a16:creationId xmlns:a16="http://schemas.microsoft.com/office/drawing/2014/main" id="{62C3A26F-4EF6-1F49-0B6B-33F4E2C167F3}"/>
              </a:ext>
            </a:extLst>
          </p:cNvPr>
          <p:cNvPicPr>
            <a:picLocks noChangeAspect="1"/>
          </p:cNvPicPr>
          <p:nvPr/>
        </p:nvPicPr>
        <p:blipFill>
          <a:blip r:embed="rId2"/>
          <a:stretch>
            <a:fillRect/>
          </a:stretch>
        </p:blipFill>
        <p:spPr>
          <a:xfrm>
            <a:off x="5895751" y="909343"/>
            <a:ext cx="5708649" cy="5009339"/>
          </a:xfrm>
          <a:prstGeom prst="rect">
            <a:avLst/>
          </a:prstGeom>
        </p:spPr>
      </p:pic>
      <p:sp>
        <p:nvSpPr>
          <p:cNvPr id="12" name="Slide Number Placeholder 11">
            <a:extLst>
              <a:ext uri="{FF2B5EF4-FFF2-40B4-BE49-F238E27FC236}">
                <a16:creationId xmlns:a16="http://schemas.microsoft.com/office/drawing/2014/main" id="{5C96A733-F1F8-82F8-27E5-69503F0812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0C1FA80-4FBF-447C-B48A-CFF1CA248243}" type="slidenum">
              <a:rPr lang="en-US" sz="1000"/>
              <a:pPr>
                <a:spcAft>
                  <a:spcPts val="600"/>
                </a:spcAft>
              </a:pPr>
              <a:t>1</a:t>
            </a:fld>
            <a:endParaRPr lang="en-US" sz="1000"/>
          </a:p>
        </p:txBody>
      </p:sp>
      <p:sp>
        <p:nvSpPr>
          <p:cNvPr id="4" name="TextBox 3">
            <a:extLst>
              <a:ext uri="{FF2B5EF4-FFF2-40B4-BE49-F238E27FC236}">
                <a16:creationId xmlns:a16="http://schemas.microsoft.com/office/drawing/2014/main" id="{95C3B214-AEA6-A7DB-4261-0046ED071088}"/>
              </a:ext>
            </a:extLst>
          </p:cNvPr>
          <p:cNvSpPr txBox="1"/>
          <p:nvPr/>
        </p:nvSpPr>
        <p:spPr>
          <a:xfrm>
            <a:off x="9871528" y="5579325"/>
            <a:ext cx="1927121" cy="369332"/>
          </a:xfrm>
          <a:prstGeom prst="rect">
            <a:avLst/>
          </a:prstGeom>
          <a:noFill/>
        </p:spPr>
        <p:txBody>
          <a:bodyPr wrap="square">
            <a:spAutoFit/>
          </a:bodyPr>
          <a:lstStyle/>
          <a:p>
            <a:r>
              <a:rPr lang="en-US" dirty="0"/>
              <a:t>Source: </a:t>
            </a:r>
            <a:r>
              <a:rPr lang="en-US" dirty="0" err="1"/>
              <a:t>wikiwand</a:t>
            </a:r>
            <a:endParaRPr lang="en-US" dirty="0"/>
          </a:p>
        </p:txBody>
      </p:sp>
    </p:spTree>
    <p:extLst>
      <p:ext uri="{BB962C8B-B14F-4D97-AF65-F5344CB8AC3E}">
        <p14:creationId xmlns:p14="http://schemas.microsoft.com/office/powerpoint/2010/main" val="215029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1FDD28-5C9D-15C4-A5A1-A5E5D70A5552}"/>
              </a:ext>
            </a:extLst>
          </p:cNvPr>
          <p:cNvSpPr>
            <a:spLocks noGrp="1"/>
          </p:cNvSpPr>
          <p:nvPr>
            <p:ph type="sldNum" sz="quarter" idx="12"/>
          </p:nvPr>
        </p:nvSpPr>
        <p:spPr/>
        <p:txBody>
          <a:bodyPr/>
          <a:lstStyle/>
          <a:p>
            <a:fld id="{B0C1FA80-4FBF-447C-B48A-CFF1CA248243}" type="slidenum">
              <a:rPr lang="en-US" smtClean="0"/>
              <a:t>10</a:t>
            </a:fld>
            <a:endParaRPr lang="en-US"/>
          </a:p>
        </p:txBody>
      </p:sp>
      <p:pic>
        <p:nvPicPr>
          <p:cNvPr id="6" name="Picture 5">
            <a:extLst>
              <a:ext uri="{FF2B5EF4-FFF2-40B4-BE49-F238E27FC236}">
                <a16:creationId xmlns:a16="http://schemas.microsoft.com/office/drawing/2014/main" id="{E94B5743-FCC5-9C4F-BAD7-99752918BB8A}"/>
              </a:ext>
            </a:extLst>
          </p:cNvPr>
          <p:cNvPicPr>
            <a:picLocks noChangeAspect="1"/>
          </p:cNvPicPr>
          <p:nvPr/>
        </p:nvPicPr>
        <p:blipFill rotWithShape="1">
          <a:blip r:embed="rId2"/>
          <a:srcRect l="1759" r="3801"/>
          <a:stretch/>
        </p:blipFill>
        <p:spPr>
          <a:xfrm>
            <a:off x="7493352" y="19850"/>
            <a:ext cx="4680297" cy="2530288"/>
          </a:xfrm>
          <a:prstGeom prst="rect">
            <a:avLst/>
          </a:prstGeom>
        </p:spPr>
      </p:pic>
      <p:pic>
        <p:nvPicPr>
          <p:cNvPr id="8" name="Picture 7">
            <a:extLst>
              <a:ext uri="{FF2B5EF4-FFF2-40B4-BE49-F238E27FC236}">
                <a16:creationId xmlns:a16="http://schemas.microsoft.com/office/drawing/2014/main" id="{094752B5-979F-8238-8167-D004552567E2}"/>
              </a:ext>
            </a:extLst>
          </p:cNvPr>
          <p:cNvPicPr>
            <a:picLocks noChangeAspect="1"/>
          </p:cNvPicPr>
          <p:nvPr/>
        </p:nvPicPr>
        <p:blipFill rotWithShape="1">
          <a:blip r:embed="rId3"/>
          <a:srcRect t="5423" r="10954"/>
          <a:stretch/>
        </p:blipFill>
        <p:spPr>
          <a:xfrm>
            <a:off x="7530053" y="3794374"/>
            <a:ext cx="4661947" cy="3136778"/>
          </a:xfrm>
          <a:prstGeom prst="rect">
            <a:avLst/>
          </a:prstGeom>
        </p:spPr>
      </p:pic>
      <p:sp>
        <p:nvSpPr>
          <p:cNvPr id="12" name="Content Placeholder 2">
            <a:extLst>
              <a:ext uri="{FF2B5EF4-FFF2-40B4-BE49-F238E27FC236}">
                <a16:creationId xmlns:a16="http://schemas.microsoft.com/office/drawing/2014/main" id="{FC4BE032-9AD2-FD75-9BCB-F82E369F4502}"/>
              </a:ext>
            </a:extLst>
          </p:cNvPr>
          <p:cNvSpPr>
            <a:spLocks noGrp="1"/>
          </p:cNvSpPr>
          <p:nvPr>
            <p:ph idx="1"/>
          </p:nvPr>
        </p:nvSpPr>
        <p:spPr>
          <a:xfrm>
            <a:off x="25099" y="1426464"/>
            <a:ext cx="7242048" cy="5715000"/>
          </a:xfrm>
        </p:spPr>
        <p:txBody>
          <a:bodyPr>
            <a:noAutofit/>
          </a:bodyPr>
          <a:lstStyle/>
          <a:p>
            <a:pPr>
              <a:lnSpc>
                <a:spcPct val="100000"/>
              </a:lnSpc>
              <a:spcBef>
                <a:spcPts val="0"/>
              </a:spcBef>
              <a:spcAft>
                <a:spcPts val="1200"/>
              </a:spcAft>
            </a:pPr>
            <a:r>
              <a:rPr lang="en-US" sz="2400" b="1" dirty="0">
                <a:solidFill>
                  <a:srgbClr val="FF0000"/>
                </a:solidFill>
              </a:rPr>
              <a:t>Ozone</a:t>
            </a:r>
            <a:r>
              <a:rPr lang="en-US" sz="2400" dirty="0">
                <a:solidFill>
                  <a:srgbClr val="FF0000"/>
                </a:solidFill>
              </a:rPr>
              <a:t>,</a:t>
            </a:r>
            <a:r>
              <a:rPr lang="en-US" sz="2400" dirty="0"/>
              <a:t> mainly in the stratosphere, has a </a:t>
            </a:r>
            <a:r>
              <a:rPr lang="en-US" sz="2400" b="1" u="sng" dirty="0">
                <a:solidFill>
                  <a:srgbClr val="FF0000"/>
                </a:solidFill>
              </a:rPr>
              <a:t>mixing ratio </a:t>
            </a:r>
            <a:r>
              <a:rPr lang="en-US" sz="2400" dirty="0"/>
              <a:t>up to about 10 ppmv, but makes human life on the surface possible by absorbing nearly all harmful UV radiation.</a:t>
            </a:r>
          </a:p>
          <a:p>
            <a:pPr>
              <a:lnSpc>
                <a:spcPct val="100000"/>
              </a:lnSpc>
              <a:spcBef>
                <a:spcPts val="0"/>
              </a:spcBef>
              <a:spcAft>
                <a:spcPts val="1200"/>
              </a:spcAft>
            </a:pPr>
            <a:r>
              <a:rPr lang="en-US" sz="2400" dirty="0"/>
              <a:t>Surprisingly, </a:t>
            </a:r>
            <a:r>
              <a:rPr lang="en-US" sz="2400" b="1" dirty="0">
                <a:solidFill>
                  <a:srgbClr val="FF0000"/>
                </a:solidFill>
              </a:rPr>
              <a:t>Ozone</a:t>
            </a:r>
            <a:r>
              <a:rPr lang="en-US" sz="2400" b="1" dirty="0"/>
              <a:t> </a:t>
            </a:r>
            <a:r>
              <a:rPr lang="en-US" sz="2400" dirty="0"/>
              <a:t>at the surface, with a mixing ratio typically less than 0.1 ppmv, is harmful to humans (EPA Standard: maximum 8-hour </a:t>
            </a:r>
            <a:r>
              <a:rPr lang="en-US" sz="2400" b="1" u="sng" dirty="0">
                <a:solidFill>
                  <a:srgbClr val="FF0000"/>
                </a:solidFill>
              </a:rPr>
              <a:t>concentration</a:t>
            </a:r>
            <a:r>
              <a:rPr lang="en-US" sz="2400" dirty="0"/>
              <a:t> &lt; 70 ppb)</a:t>
            </a:r>
          </a:p>
          <a:p>
            <a:pPr>
              <a:lnSpc>
                <a:spcPct val="100000"/>
              </a:lnSpc>
              <a:spcBef>
                <a:spcPts val="0"/>
              </a:spcBef>
              <a:spcAft>
                <a:spcPts val="1200"/>
              </a:spcAft>
            </a:pPr>
            <a:r>
              <a:rPr lang="en-US" sz="2400" b="1" dirty="0">
                <a:solidFill>
                  <a:srgbClr val="FF0000"/>
                </a:solidFill>
              </a:rPr>
              <a:t>Particulate Matter </a:t>
            </a:r>
            <a:r>
              <a:rPr lang="en-US" sz="2400" dirty="0"/>
              <a:t>(PM or aerosols) at the surface, is also harmful to human health, especially PM</a:t>
            </a:r>
            <a:r>
              <a:rPr lang="en-US" sz="2400" baseline="-25000" dirty="0"/>
              <a:t>2.5</a:t>
            </a:r>
            <a:r>
              <a:rPr lang="en-US" sz="2400" dirty="0"/>
              <a:t>/PM</a:t>
            </a:r>
            <a:r>
              <a:rPr lang="en-US" sz="2400" baseline="-25000" dirty="0"/>
              <a:t>1</a:t>
            </a:r>
            <a:r>
              <a:rPr lang="en-US" sz="2400" dirty="0"/>
              <a:t>. (EPA Standard: 24-hour PM</a:t>
            </a:r>
            <a:r>
              <a:rPr lang="en-US" sz="2400" baseline="-25000" dirty="0"/>
              <a:t>2.5</a:t>
            </a:r>
            <a:r>
              <a:rPr lang="en-US" sz="2400" dirty="0"/>
              <a:t> standard to 35 </a:t>
            </a:r>
            <a:r>
              <a:rPr lang="en-US" sz="2400" dirty="0" err="1"/>
              <a:t>μg</a:t>
            </a:r>
            <a:r>
              <a:rPr lang="en-US" sz="2400" dirty="0"/>
              <a:t>/m</a:t>
            </a:r>
            <a:r>
              <a:rPr lang="en-US" sz="2400" baseline="30000" dirty="0"/>
              <a:t>3</a:t>
            </a:r>
            <a:r>
              <a:rPr lang="en-US" sz="2400" dirty="0"/>
              <a:t>)</a:t>
            </a:r>
          </a:p>
          <a:p>
            <a:pPr>
              <a:lnSpc>
                <a:spcPct val="100000"/>
              </a:lnSpc>
              <a:spcBef>
                <a:spcPts val="0"/>
              </a:spcBef>
              <a:spcAft>
                <a:spcPts val="1200"/>
              </a:spcAft>
            </a:pPr>
            <a:r>
              <a:rPr lang="en-US" sz="2400" dirty="0">
                <a:solidFill>
                  <a:srgbClr val="002060"/>
                </a:solidFill>
              </a:rPr>
              <a:t>Other impacts on Climate</a:t>
            </a:r>
            <a:r>
              <a:rPr lang="en-US" sz="2400" dirty="0"/>
              <a:t>, </a:t>
            </a:r>
            <a:r>
              <a:rPr lang="en-US" sz="2400" dirty="0">
                <a:solidFill>
                  <a:schemeClr val="accent4"/>
                </a:solidFill>
              </a:rPr>
              <a:t>Acid Rain</a:t>
            </a:r>
            <a:r>
              <a:rPr lang="en-US" sz="2400" dirty="0"/>
              <a:t>, </a:t>
            </a:r>
            <a:r>
              <a:rPr lang="en-US" sz="2400" dirty="0">
                <a:solidFill>
                  <a:schemeClr val="accent6"/>
                </a:solidFill>
              </a:rPr>
              <a:t>ecosystem damage</a:t>
            </a:r>
            <a:r>
              <a:rPr lang="en-US" sz="2400" dirty="0"/>
              <a:t>, etc.</a:t>
            </a:r>
          </a:p>
        </p:txBody>
      </p:sp>
      <p:sp>
        <p:nvSpPr>
          <p:cNvPr id="2" name="Rectangle 1">
            <a:extLst>
              <a:ext uri="{FF2B5EF4-FFF2-40B4-BE49-F238E27FC236}">
                <a16:creationId xmlns:a16="http://schemas.microsoft.com/office/drawing/2014/main" id="{AD56739F-652F-1203-87D0-005BC529CC8B}"/>
              </a:ext>
            </a:extLst>
          </p:cNvPr>
          <p:cNvSpPr/>
          <p:nvPr/>
        </p:nvSpPr>
        <p:spPr>
          <a:xfrm>
            <a:off x="0" y="19850"/>
            <a:ext cx="7417837" cy="119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mn-lt"/>
              </a:rPr>
              <a:t>Examples of the Impact of Chemistry-air pollution</a:t>
            </a:r>
            <a:endParaRPr lang="en-US" sz="3600" dirty="0">
              <a:solidFill>
                <a:schemeClr val="bg1"/>
              </a:solidFill>
            </a:endParaRPr>
          </a:p>
        </p:txBody>
      </p:sp>
      <p:pic>
        <p:nvPicPr>
          <p:cNvPr id="2050" name="Picture 2" descr="Size comparisons for PM particles">
            <a:extLst>
              <a:ext uri="{FF2B5EF4-FFF2-40B4-BE49-F238E27FC236}">
                <a16:creationId xmlns:a16="http://schemas.microsoft.com/office/drawing/2014/main" id="{4BA919B4-45EC-63A6-5AAA-AC979D1E9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450" y="1972839"/>
            <a:ext cx="2743199" cy="182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70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03220" y="339205"/>
            <a:ext cx="5707380" cy="411480"/>
          </a:xfrm>
        </p:spPr>
        <p:txBody>
          <a:bodyPr anchor="t">
            <a:noAutofit/>
          </a:bodyPr>
          <a:lstStyle/>
          <a:p>
            <a:r>
              <a:rPr lang="en-US" sz="2800" b="1" dirty="0">
                <a:latin typeface="+mn-lt"/>
              </a:rPr>
              <a:t>Concentrations vs. Mixing Ratios</a:t>
            </a:r>
          </a:p>
        </p:txBody>
      </p:sp>
      <p:sp>
        <p:nvSpPr>
          <p:cNvPr id="3" name="Content Placeholder 2"/>
          <p:cNvSpPr>
            <a:spLocks noGrp="1"/>
          </p:cNvSpPr>
          <p:nvPr>
            <p:ph idx="1"/>
          </p:nvPr>
        </p:nvSpPr>
        <p:spPr>
          <a:xfrm>
            <a:off x="874522" y="1027638"/>
            <a:ext cx="10479278" cy="5202648"/>
          </a:xfrm>
        </p:spPr>
        <p:txBody>
          <a:bodyPr>
            <a:noAutofit/>
          </a:bodyPr>
          <a:lstStyle/>
          <a:p>
            <a:r>
              <a:rPr lang="en-US" sz="2400" dirty="0"/>
              <a:t>Concentration is the amount or number per unit volume</a:t>
            </a:r>
          </a:p>
          <a:p>
            <a:r>
              <a:rPr lang="en-US" sz="2400" dirty="0"/>
              <a:t>Absolute concentrations are required for all calculations (i.e., modeling activities)</a:t>
            </a:r>
          </a:p>
          <a:p>
            <a:r>
              <a:rPr lang="en-US" sz="2400" dirty="0"/>
              <a:t>Square brackets [] are used to designate concentration.</a:t>
            </a:r>
          </a:p>
          <a:p>
            <a:r>
              <a:rPr lang="en-US" sz="2400" dirty="0"/>
              <a:t>For aerosols (or particulate matter - PM) the unit is micrograms/m</a:t>
            </a:r>
            <a:r>
              <a:rPr lang="en-US" sz="2400" baseline="30000" dirty="0"/>
              <a:t>3</a:t>
            </a:r>
            <a:r>
              <a:rPr lang="en-US" sz="2400" dirty="0"/>
              <a:t> or µg/m</a:t>
            </a:r>
            <a:r>
              <a:rPr lang="en-US" sz="2400" baseline="30000" dirty="0"/>
              <a:t>3</a:t>
            </a:r>
            <a:r>
              <a:rPr lang="en-US" sz="2400" dirty="0"/>
              <a:t> </a:t>
            </a:r>
          </a:p>
          <a:p>
            <a:endParaRPr lang="en-US" sz="2400" dirty="0"/>
          </a:p>
          <a:p>
            <a:r>
              <a:rPr lang="en-US" sz="2400" dirty="0">
                <a:solidFill>
                  <a:srgbClr val="FF0000"/>
                </a:solidFill>
              </a:rPr>
              <a:t>Mixing ratio (or relative concentration, also mole fraction) is defined as moles for X per mole of air</a:t>
            </a:r>
          </a:p>
          <a:p>
            <a:r>
              <a:rPr lang="en-US" sz="2400" dirty="0">
                <a:solidFill>
                  <a:srgbClr val="FF0000"/>
                </a:solidFill>
              </a:rPr>
              <a:t>ppmv (10</a:t>
            </a:r>
            <a:r>
              <a:rPr lang="en-US" sz="2400" baseline="30000" dirty="0">
                <a:solidFill>
                  <a:srgbClr val="FF0000"/>
                </a:solidFill>
              </a:rPr>
              <a:t>-6</a:t>
            </a:r>
            <a:r>
              <a:rPr lang="en-US" sz="2400" dirty="0">
                <a:solidFill>
                  <a:srgbClr val="FF0000"/>
                </a:solidFill>
              </a:rPr>
              <a:t> mol/mol) and </a:t>
            </a:r>
            <a:r>
              <a:rPr lang="en-US" sz="2400" dirty="0" err="1">
                <a:solidFill>
                  <a:srgbClr val="FF0000"/>
                </a:solidFill>
              </a:rPr>
              <a:t>ppbv</a:t>
            </a:r>
            <a:r>
              <a:rPr lang="en-US" sz="2400" dirty="0">
                <a:solidFill>
                  <a:srgbClr val="FF0000"/>
                </a:solidFill>
              </a:rPr>
              <a:t> (10</a:t>
            </a:r>
            <a:r>
              <a:rPr lang="en-US" sz="2400" baseline="30000" dirty="0">
                <a:solidFill>
                  <a:srgbClr val="FF0000"/>
                </a:solidFill>
              </a:rPr>
              <a:t>-9</a:t>
            </a:r>
            <a:r>
              <a:rPr lang="en-US" sz="2400" dirty="0">
                <a:solidFill>
                  <a:srgbClr val="FF0000"/>
                </a:solidFill>
              </a:rPr>
              <a:t> mol/mol) are frequently used for the trace gases we are interested in </a:t>
            </a:r>
          </a:p>
          <a:p>
            <a:endParaRPr lang="en-US" sz="2400" dirty="0">
              <a:solidFill>
                <a:srgbClr val="FF0000"/>
              </a:solidFill>
            </a:endParaRPr>
          </a:p>
          <a:p>
            <a:r>
              <a:rPr lang="en-US" sz="2400" dirty="0"/>
              <a:t>(Using </a:t>
            </a:r>
            <a:r>
              <a:rPr lang="en-US" sz="2400" b="1" dirty="0"/>
              <a:t>ideal gas law </a:t>
            </a:r>
            <a:r>
              <a:rPr lang="en-US" sz="2400" dirty="0"/>
              <a:t>(and molecular weights for PM), one can convert between these units) </a:t>
            </a:r>
          </a:p>
        </p:txBody>
      </p:sp>
      <p:sp>
        <p:nvSpPr>
          <p:cNvPr id="4" name="Slide Number Placeholder 3">
            <a:extLst>
              <a:ext uri="{FF2B5EF4-FFF2-40B4-BE49-F238E27FC236}">
                <a16:creationId xmlns:a16="http://schemas.microsoft.com/office/drawing/2014/main" id="{EF4AC2DF-9CBB-4AD0-9292-58D03CE54E00}"/>
              </a:ext>
            </a:extLst>
          </p:cNvPr>
          <p:cNvSpPr>
            <a:spLocks noGrp="1"/>
          </p:cNvSpPr>
          <p:nvPr>
            <p:ph type="sldNum" sz="quarter" idx="12"/>
          </p:nvPr>
        </p:nvSpPr>
        <p:spPr>
          <a:xfrm>
            <a:off x="8610600" y="6356350"/>
            <a:ext cx="2743200" cy="365125"/>
          </a:xfrm>
        </p:spPr>
        <p:txBody>
          <a:bodyPr>
            <a:normAutofit/>
          </a:bodyPr>
          <a:lstStyle/>
          <a:p>
            <a:pPr>
              <a:spcAft>
                <a:spcPts val="600"/>
              </a:spcAft>
            </a:pPr>
            <a:fld id="{6D489A60-49DC-41AE-BF57-2481999B4D98}" type="slidenum">
              <a:rPr lang="en-US" smtClean="0"/>
              <a:pPr>
                <a:spcAft>
                  <a:spcPts val="600"/>
                </a:spcAft>
              </a:pPr>
              <a:t>11</a:t>
            </a:fld>
            <a:endParaRPr lang="en-US"/>
          </a:p>
        </p:txBody>
      </p:sp>
      <p:sp>
        <p:nvSpPr>
          <p:cNvPr id="5" name="Star: 5 Points 4">
            <a:extLst>
              <a:ext uri="{FF2B5EF4-FFF2-40B4-BE49-F238E27FC236}">
                <a16:creationId xmlns:a16="http://schemas.microsoft.com/office/drawing/2014/main" id="{8B180F3D-B6C1-8A27-B080-B82A9B917875}"/>
              </a:ext>
            </a:extLst>
          </p:cNvPr>
          <p:cNvSpPr/>
          <p:nvPr/>
        </p:nvSpPr>
        <p:spPr>
          <a:xfrm>
            <a:off x="11576304" y="133465"/>
            <a:ext cx="484632" cy="4114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01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731" y="382464"/>
            <a:ext cx="6434559" cy="411480"/>
          </a:xfrm>
        </p:spPr>
        <p:txBody>
          <a:bodyPr anchor="t">
            <a:normAutofit fontScale="90000"/>
          </a:bodyPr>
          <a:lstStyle/>
          <a:p>
            <a:r>
              <a:rPr lang="en-US" sz="3200" b="1" dirty="0">
                <a:latin typeface="+mn-lt"/>
              </a:rPr>
              <a:t>Concentrations vs. </a:t>
            </a:r>
            <a:r>
              <a:rPr lang="en-US" sz="3100" b="1" dirty="0">
                <a:latin typeface="+mn-lt"/>
              </a:rPr>
              <a:t>Mixing</a:t>
            </a:r>
            <a:r>
              <a:rPr lang="en-US" sz="3200" b="1" dirty="0">
                <a:latin typeface="+mn-lt"/>
              </a:rPr>
              <a:t> Ratios (cont.)</a:t>
            </a:r>
          </a:p>
        </p:txBody>
      </p:sp>
      <p:sp>
        <p:nvSpPr>
          <p:cNvPr id="4" name="Slide Number Placeholder 3">
            <a:extLst>
              <a:ext uri="{FF2B5EF4-FFF2-40B4-BE49-F238E27FC236}">
                <a16:creationId xmlns:a16="http://schemas.microsoft.com/office/drawing/2014/main" id="{EF4AC2DF-9CBB-4AD0-9292-58D03CE54E00}"/>
              </a:ext>
            </a:extLst>
          </p:cNvPr>
          <p:cNvSpPr>
            <a:spLocks noGrp="1"/>
          </p:cNvSpPr>
          <p:nvPr>
            <p:ph type="sldNum" sz="quarter" idx="12"/>
          </p:nvPr>
        </p:nvSpPr>
        <p:spPr>
          <a:xfrm>
            <a:off x="8610600" y="6356350"/>
            <a:ext cx="2743200" cy="365125"/>
          </a:xfrm>
        </p:spPr>
        <p:txBody>
          <a:bodyPr>
            <a:normAutofit/>
          </a:bodyPr>
          <a:lstStyle/>
          <a:p>
            <a:pPr>
              <a:spcAft>
                <a:spcPts val="600"/>
              </a:spcAft>
            </a:pPr>
            <a:fld id="{6D489A60-49DC-41AE-BF57-2481999B4D98}" type="slidenum">
              <a:rPr lang="en-US" smtClean="0"/>
              <a:pPr>
                <a:spcAft>
                  <a:spcPts val="600"/>
                </a:spcAft>
              </a:pPr>
              <a:t>12</a:t>
            </a:fld>
            <a:endParaRPr lang="en-US"/>
          </a:p>
        </p:txBody>
      </p:sp>
      <p:sp>
        <p:nvSpPr>
          <p:cNvPr id="5" name="Star: 5 Points 4">
            <a:extLst>
              <a:ext uri="{FF2B5EF4-FFF2-40B4-BE49-F238E27FC236}">
                <a16:creationId xmlns:a16="http://schemas.microsoft.com/office/drawing/2014/main" id="{8B180F3D-B6C1-8A27-B080-B82A9B917875}"/>
              </a:ext>
            </a:extLst>
          </p:cNvPr>
          <p:cNvSpPr/>
          <p:nvPr/>
        </p:nvSpPr>
        <p:spPr>
          <a:xfrm>
            <a:off x="11576304" y="133465"/>
            <a:ext cx="484632" cy="4114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C85CB20-2546-2DF0-B87D-26905EC8839B}"/>
              </a:ext>
            </a:extLst>
          </p:cNvPr>
          <p:cNvPicPr>
            <a:picLocks noChangeAspect="1"/>
          </p:cNvPicPr>
          <p:nvPr/>
        </p:nvPicPr>
        <p:blipFill>
          <a:blip r:embed="rId2"/>
          <a:stretch>
            <a:fillRect/>
          </a:stretch>
        </p:blipFill>
        <p:spPr>
          <a:xfrm>
            <a:off x="2799437" y="1165045"/>
            <a:ext cx="5746004" cy="4381605"/>
          </a:xfrm>
          <a:prstGeom prst="rect">
            <a:avLst/>
          </a:prstGeom>
        </p:spPr>
      </p:pic>
      <p:sp>
        <p:nvSpPr>
          <p:cNvPr id="11" name="TextBox 10">
            <a:extLst>
              <a:ext uri="{FF2B5EF4-FFF2-40B4-BE49-F238E27FC236}">
                <a16:creationId xmlns:a16="http://schemas.microsoft.com/office/drawing/2014/main" id="{48136D4C-2F0B-F3A7-A28D-8689E6199266}"/>
              </a:ext>
            </a:extLst>
          </p:cNvPr>
          <p:cNvSpPr txBox="1"/>
          <p:nvPr/>
        </p:nvSpPr>
        <p:spPr>
          <a:xfrm>
            <a:off x="8545441" y="4879139"/>
            <a:ext cx="2795778" cy="584775"/>
          </a:xfrm>
          <a:prstGeom prst="rect">
            <a:avLst/>
          </a:prstGeom>
          <a:noFill/>
        </p:spPr>
        <p:txBody>
          <a:bodyPr wrap="square">
            <a:spAutoFit/>
          </a:bodyPr>
          <a:lstStyle/>
          <a:p>
            <a:r>
              <a:rPr lang="en-US" sz="1600" b="1" i="1" dirty="0">
                <a:effectLst>
                  <a:outerShdw blurRad="38100" dist="38100" dir="2700000" algn="tl">
                    <a:srgbClr val="000000">
                      <a:alpha val="43137"/>
                    </a:srgbClr>
                  </a:outerShdw>
                </a:effectLst>
              </a:rPr>
              <a:t>“Atmospheric Chemistry and Physics, chapter 1”</a:t>
            </a:r>
          </a:p>
        </p:txBody>
      </p:sp>
      <p:sp>
        <p:nvSpPr>
          <p:cNvPr id="12" name="TextBox 11">
            <a:extLst>
              <a:ext uri="{FF2B5EF4-FFF2-40B4-BE49-F238E27FC236}">
                <a16:creationId xmlns:a16="http://schemas.microsoft.com/office/drawing/2014/main" id="{59D4BC7C-44F1-60EF-D6EA-15F017FE8EC1}"/>
              </a:ext>
            </a:extLst>
          </p:cNvPr>
          <p:cNvSpPr txBox="1"/>
          <p:nvPr/>
        </p:nvSpPr>
        <p:spPr>
          <a:xfrm>
            <a:off x="3922776" y="5946676"/>
            <a:ext cx="3914470" cy="461665"/>
          </a:xfrm>
          <a:prstGeom prst="rect">
            <a:avLst/>
          </a:prstGeom>
          <a:noFill/>
        </p:spPr>
        <p:txBody>
          <a:bodyPr wrap="none" rtlCol="0">
            <a:spAutoFit/>
          </a:bodyPr>
          <a:lstStyle/>
          <a:p>
            <a:r>
              <a:rPr lang="en-US" sz="2400" b="1" dirty="0">
                <a:solidFill>
                  <a:srgbClr val="FF0000"/>
                </a:solidFill>
              </a:rPr>
              <a:t>Using ozone as an example….</a:t>
            </a:r>
          </a:p>
        </p:txBody>
      </p:sp>
    </p:spTree>
    <p:extLst>
      <p:ext uri="{BB962C8B-B14F-4D97-AF65-F5344CB8AC3E}">
        <p14:creationId xmlns:p14="http://schemas.microsoft.com/office/powerpoint/2010/main" val="114840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BEE115-A7A0-5E3C-7600-4C1DAC036826}"/>
              </a:ext>
            </a:extLst>
          </p:cNvPr>
          <p:cNvSpPr>
            <a:spLocks noGrp="1"/>
          </p:cNvSpPr>
          <p:nvPr>
            <p:ph type="sldNum" sz="quarter" idx="12"/>
          </p:nvPr>
        </p:nvSpPr>
        <p:spPr/>
        <p:txBody>
          <a:bodyPr/>
          <a:lstStyle/>
          <a:p>
            <a:fld id="{B0C1FA80-4FBF-447C-B48A-CFF1CA248243}" type="slidenum">
              <a:rPr lang="en-US" smtClean="0"/>
              <a:t>13</a:t>
            </a:fld>
            <a:endParaRPr lang="en-US"/>
          </a:p>
        </p:txBody>
      </p:sp>
      <p:grpSp>
        <p:nvGrpSpPr>
          <p:cNvPr id="8" name="Group 7">
            <a:extLst>
              <a:ext uri="{FF2B5EF4-FFF2-40B4-BE49-F238E27FC236}">
                <a16:creationId xmlns:a16="http://schemas.microsoft.com/office/drawing/2014/main" id="{FAFE5388-7B7A-E9C7-6419-1F333A7F6FA0}"/>
              </a:ext>
            </a:extLst>
          </p:cNvPr>
          <p:cNvGrpSpPr/>
          <p:nvPr/>
        </p:nvGrpSpPr>
        <p:grpSpPr>
          <a:xfrm>
            <a:off x="838200" y="1253331"/>
            <a:ext cx="8412480" cy="957294"/>
            <a:chOff x="0" y="0"/>
            <a:chExt cx="8412480" cy="957294"/>
          </a:xfrm>
        </p:grpSpPr>
        <p:sp>
          <p:nvSpPr>
            <p:cNvPr id="27" name="Rectangle: Rounded Corners 26">
              <a:extLst>
                <a:ext uri="{FF2B5EF4-FFF2-40B4-BE49-F238E27FC236}">
                  <a16:creationId xmlns:a16="http://schemas.microsoft.com/office/drawing/2014/main" id="{AB00C784-6110-0F41-9B99-E116F368E1CF}"/>
                </a:ext>
              </a:extLst>
            </p:cNvPr>
            <p:cNvSpPr/>
            <p:nvPr/>
          </p:nvSpPr>
          <p:spPr>
            <a:xfrm>
              <a:off x="0" y="0"/>
              <a:ext cx="8412480" cy="957294"/>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FBB69606-BB8C-DE3C-B23C-B3539A92FA88}"/>
                </a:ext>
              </a:extLst>
            </p:cNvPr>
            <p:cNvSpPr txBox="1"/>
            <p:nvPr/>
          </p:nvSpPr>
          <p:spPr>
            <a:xfrm>
              <a:off x="28038" y="28038"/>
              <a:ext cx="7298593" cy="901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1.1 Stratospheric introduction</a:t>
              </a:r>
              <a:endParaRPr lang="en-US" sz="3000" kern="1200" dirty="0"/>
            </a:p>
          </p:txBody>
        </p:sp>
      </p:grpSp>
      <p:grpSp>
        <p:nvGrpSpPr>
          <p:cNvPr id="9" name="Group 8">
            <a:extLst>
              <a:ext uri="{FF2B5EF4-FFF2-40B4-BE49-F238E27FC236}">
                <a16:creationId xmlns:a16="http://schemas.microsoft.com/office/drawing/2014/main" id="{DFB39844-80A8-7F34-DC37-08CCD827D452}"/>
              </a:ext>
            </a:extLst>
          </p:cNvPr>
          <p:cNvGrpSpPr/>
          <p:nvPr/>
        </p:nvGrpSpPr>
        <p:grpSpPr>
          <a:xfrm>
            <a:off x="1542745" y="2384678"/>
            <a:ext cx="8412480" cy="957294"/>
            <a:chOff x="704545" y="1131347"/>
            <a:chExt cx="8412480" cy="957294"/>
          </a:xfrm>
        </p:grpSpPr>
        <p:sp>
          <p:nvSpPr>
            <p:cNvPr id="25" name="Rectangle: Rounded Corners 24">
              <a:extLst>
                <a:ext uri="{FF2B5EF4-FFF2-40B4-BE49-F238E27FC236}">
                  <a16:creationId xmlns:a16="http://schemas.microsoft.com/office/drawing/2014/main" id="{40573FB8-2978-711F-5E93-93DD946C8EF8}"/>
                </a:ext>
              </a:extLst>
            </p:cNvPr>
            <p:cNvSpPr/>
            <p:nvPr/>
          </p:nvSpPr>
          <p:spPr>
            <a:xfrm>
              <a:off x="704545" y="1131347"/>
              <a:ext cx="8412480" cy="957294"/>
            </a:xfrm>
            <a:prstGeom prst="roundRect">
              <a:avLst>
                <a:gd name="adj" fmla="val 10000"/>
              </a:avLst>
            </a:prstGeom>
          </p:spPr>
          <p:style>
            <a:lnRef idx="0">
              <a:schemeClr val="lt1">
                <a:hueOff val="0"/>
                <a:satOff val="0"/>
                <a:lumOff val="0"/>
                <a:alphaOff val="0"/>
              </a:schemeClr>
            </a:lnRef>
            <a:fillRef idx="3">
              <a:schemeClr val="accent2">
                <a:hueOff val="-485121"/>
                <a:satOff val="-27976"/>
                <a:lumOff val="2876"/>
                <a:alphaOff val="0"/>
              </a:schemeClr>
            </a:fillRef>
            <a:effectRef idx="2">
              <a:schemeClr val="accent2">
                <a:hueOff val="-485121"/>
                <a:satOff val="-27976"/>
                <a:lumOff val="2876"/>
                <a:alphaOff val="0"/>
              </a:schemeClr>
            </a:effectRef>
            <a:fontRef idx="minor">
              <a:schemeClr val="lt1"/>
            </a:fontRef>
          </p:style>
        </p:sp>
        <p:sp>
          <p:nvSpPr>
            <p:cNvPr id="26" name="Rectangle: Rounded Corners 6">
              <a:extLst>
                <a:ext uri="{FF2B5EF4-FFF2-40B4-BE49-F238E27FC236}">
                  <a16:creationId xmlns:a16="http://schemas.microsoft.com/office/drawing/2014/main" id="{B9D7DD13-2BA4-F97E-78F7-C501346C645A}"/>
                </a:ext>
              </a:extLst>
            </p:cNvPr>
            <p:cNvSpPr txBox="1"/>
            <p:nvPr/>
          </p:nvSpPr>
          <p:spPr>
            <a:xfrm>
              <a:off x="732583" y="1159385"/>
              <a:ext cx="7029617" cy="901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1.2 Stratospheric Ozone vertical profile</a:t>
              </a:r>
              <a:endParaRPr lang="en-US" sz="3000" kern="1200" dirty="0"/>
            </a:p>
          </p:txBody>
        </p:sp>
      </p:grpSp>
      <p:grpSp>
        <p:nvGrpSpPr>
          <p:cNvPr id="10" name="Group 9">
            <a:extLst>
              <a:ext uri="{FF2B5EF4-FFF2-40B4-BE49-F238E27FC236}">
                <a16:creationId xmlns:a16="http://schemas.microsoft.com/office/drawing/2014/main" id="{5D78434D-D4B7-20FF-4331-328410A42425}"/>
              </a:ext>
            </a:extLst>
          </p:cNvPr>
          <p:cNvGrpSpPr/>
          <p:nvPr/>
        </p:nvGrpSpPr>
        <p:grpSpPr>
          <a:xfrm>
            <a:off x="2236774" y="3516026"/>
            <a:ext cx="8412480" cy="957294"/>
            <a:chOff x="1398574" y="2262695"/>
            <a:chExt cx="8412480" cy="957294"/>
          </a:xfrm>
        </p:grpSpPr>
        <p:sp>
          <p:nvSpPr>
            <p:cNvPr id="23" name="Rectangle: Rounded Corners 22">
              <a:extLst>
                <a:ext uri="{FF2B5EF4-FFF2-40B4-BE49-F238E27FC236}">
                  <a16:creationId xmlns:a16="http://schemas.microsoft.com/office/drawing/2014/main" id="{10BF8CA8-AC04-B661-7617-E7CC93B63556}"/>
                </a:ext>
              </a:extLst>
            </p:cNvPr>
            <p:cNvSpPr/>
            <p:nvPr/>
          </p:nvSpPr>
          <p:spPr>
            <a:xfrm>
              <a:off x="1398574" y="2262695"/>
              <a:ext cx="8412480" cy="957294"/>
            </a:xfrm>
            <a:prstGeom prst="roundRect">
              <a:avLst>
                <a:gd name="adj" fmla="val 10000"/>
              </a:avLst>
            </a:prstGeom>
          </p:spPr>
          <p:style>
            <a:lnRef idx="0">
              <a:schemeClr val="lt1">
                <a:hueOff val="0"/>
                <a:satOff val="0"/>
                <a:lumOff val="0"/>
                <a:alphaOff val="0"/>
              </a:schemeClr>
            </a:lnRef>
            <a:fillRef idx="3">
              <a:schemeClr val="accent2">
                <a:hueOff val="-970242"/>
                <a:satOff val="-55952"/>
                <a:lumOff val="5752"/>
                <a:alphaOff val="0"/>
              </a:schemeClr>
            </a:fillRef>
            <a:effectRef idx="2">
              <a:schemeClr val="accent2">
                <a:hueOff val="-970242"/>
                <a:satOff val="-55952"/>
                <a:lumOff val="5752"/>
                <a:alphaOff val="0"/>
              </a:schemeClr>
            </a:effectRef>
            <a:fontRef idx="minor">
              <a:schemeClr val="lt1"/>
            </a:fontRef>
          </p:style>
        </p:sp>
        <p:sp>
          <p:nvSpPr>
            <p:cNvPr id="24" name="Rectangle: Rounded Corners 8">
              <a:extLst>
                <a:ext uri="{FF2B5EF4-FFF2-40B4-BE49-F238E27FC236}">
                  <a16:creationId xmlns:a16="http://schemas.microsoft.com/office/drawing/2014/main" id="{1F011B2E-2114-0957-AD86-BCBB3C968697}"/>
                </a:ext>
              </a:extLst>
            </p:cNvPr>
            <p:cNvSpPr txBox="1"/>
            <p:nvPr/>
          </p:nvSpPr>
          <p:spPr>
            <a:xfrm>
              <a:off x="1426612" y="2290733"/>
              <a:ext cx="7040133" cy="901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1.3 Stratospheric ozone formation and loss</a:t>
              </a:r>
              <a:endParaRPr lang="en-US" sz="3000" kern="1200" dirty="0"/>
            </a:p>
          </p:txBody>
        </p:sp>
      </p:grpSp>
      <p:grpSp>
        <p:nvGrpSpPr>
          <p:cNvPr id="11" name="Group 10">
            <a:extLst>
              <a:ext uri="{FF2B5EF4-FFF2-40B4-BE49-F238E27FC236}">
                <a16:creationId xmlns:a16="http://schemas.microsoft.com/office/drawing/2014/main" id="{25D577E3-BAA5-536B-FDFB-CFEF241B0602}"/>
              </a:ext>
            </a:extLst>
          </p:cNvPr>
          <p:cNvGrpSpPr/>
          <p:nvPr/>
        </p:nvGrpSpPr>
        <p:grpSpPr>
          <a:xfrm>
            <a:off x="2941319" y="4647374"/>
            <a:ext cx="8412480" cy="957294"/>
            <a:chOff x="2103119" y="3394043"/>
            <a:chExt cx="8412480" cy="957294"/>
          </a:xfrm>
        </p:grpSpPr>
        <p:sp>
          <p:nvSpPr>
            <p:cNvPr id="21" name="Rectangle: Rounded Corners 20">
              <a:extLst>
                <a:ext uri="{FF2B5EF4-FFF2-40B4-BE49-F238E27FC236}">
                  <a16:creationId xmlns:a16="http://schemas.microsoft.com/office/drawing/2014/main" id="{6AD4EA8D-2350-04BB-A12B-5C37D849F74F}"/>
                </a:ext>
              </a:extLst>
            </p:cNvPr>
            <p:cNvSpPr/>
            <p:nvPr/>
          </p:nvSpPr>
          <p:spPr>
            <a:xfrm>
              <a:off x="2103119" y="3394043"/>
              <a:ext cx="8412480" cy="957294"/>
            </a:xfrm>
            <a:prstGeom prst="roundRect">
              <a:avLst>
                <a:gd name="adj" fmla="val 10000"/>
              </a:avLst>
            </a:prstGeom>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sp>
        <p:sp>
          <p:nvSpPr>
            <p:cNvPr id="22" name="Rectangle: Rounded Corners 10">
              <a:extLst>
                <a:ext uri="{FF2B5EF4-FFF2-40B4-BE49-F238E27FC236}">
                  <a16:creationId xmlns:a16="http://schemas.microsoft.com/office/drawing/2014/main" id="{E14FA6F5-7808-8628-5B4E-087C6EC5A092}"/>
                </a:ext>
              </a:extLst>
            </p:cNvPr>
            <p:cNvSpPr txBox="1"/>
            <p:nvPr/>
          </p:nvSpPr>
          <p:spPr>
            <a:xfrm>
              <a:off x="2131157" y="3422081"/>
              <a:ext cx="7029617" cy="901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1.4 Antarctic Ozone Hole</a:t>
              </a:r>
              <a:endParaRPr lang="en-US" sz="3000" kern="1200" dirty="0"/>
            </a:p>
          </p:txBody>
        </p:sp>
      </p:grpSp>
      <p:grpSp>
        <p:nvGrpSpPr>
          <p:cNvPr id="12" name="Group 11">
            <a:extLst>
              <a:ext uri="{FF2B5EF4-FFF2-40B4-BE49-F238E27FC236}">
                <a16:creationId xmlns:a16="http://schemas.microsoft.com/office/drawing/2014/main" id="{2666848B-E8FC-1CCB-09A2-E43D4C29584F}"/>
              </a:ext>
            </a:extLst>
          </p:cNvPr>
          <p:cNvGrpSpPr/>
          <p:nvPr/>
        </p:nvGrpSpPr>
        <p:grpSpPr>
          <a:xfrm>
            <a:off x="8628438" y="1986531"/>
            <a:ext cx="622241" cy="622241"/>
            <a:chOff x="7790238" y="733200"/>
            <a:chExt cx="622241" cy="622241"/>
          </a:xfrm>
        </p:grpSpPr>
        <p:sp>
          <p:nvSpPr>
            <p:cNvPr id="19" name="Arrow: Down 18">
              <a:extLst>
                <a:ext uri="{FF2B5EF4-FFF2-40B4-BE49-F238E27FC236}">
                  <a16:creationId xmlns:a16="http://schemas.microsoft.com/office/drawing/2014/main" id="{0D6A81A3-D4E1-C531-BD97-59E718FE834F}"/>
                </a:ext>
              </a:extLst>
            </p:cNvPr>
            <p:cNvSpPr/>
            <p:nvPr/>
          </p:nvSpPr>
          <p:spPr>
            <a:xfrm>
              <a:off x="7790238" y="733200"/>
              <a:ext cx="622241" cy="622241"/>
            </a:xfrm>
            <a:prstGeom prst="downArrow">
              <a:avLst>
                <a:gd name="adj1" fmla="val 55000"/>
                <a:gd name="adj2" fmla="val 45000"/>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0" name="Arrow: Down 12">
              <a:extLst>
                <a:ext uri="{FF2B5EF4-FFF2-40B4-BE49-F238E27FC236}">
                  <a16:creationId xmlns:a16="http://schemas.microsoft.com/office/drawing/2014/main" id="{88517789-138C-1E3D-79BF-6824F2E59564}"/>
                </a:ext>
              </a:extLst>
            </p:cNvPr>
            <p:cNvSpPr txBox="1"/>
            <p:nvPr/>
          </p:nvSpPr>
          <p:spPr>
            <a:xfrm>
              <a:off x="7930242" y="733200"/>
              <a:ext cx="342233" cy="468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nvGrpSpPr>
          <p:cNvPr id="13" name="Group 12">
            <a:extLst>
              <a:ext uri="{FF2B5EF4-FFF2-40B4-BE49-F238E27FC236}">
                <a16:creationId xmlns:a16="http://schemas.microsoft.com/office/drawing/2014/main" id="{DE4CE8D6-B84E-712A-3E58-3527C85680C3}"/>
              </a:ext>
            </a:extLst>
          </p:cNvPr>
          <p:cNvGrpSpPr/>
          <p:nvPr/>
        </p:nvGrpSpPr>
        <p:grpSpPr>
          <a:xfrm>
            <a:off x="9332983" y="3117879"/>
            <a:ext cx="622241" cy="622241"/>
            <a:chOff x="8494783" y="1864548"/>
            <a:chExt cx="622241" cy="622241"/>
          </a:xfrm>
        </p:grpSpPr>
        <p:sp>
          <p:nvSpPr>
            <p:cNvPr id="17" name="Arrow: Down 16">
              <a:extLst>
                <a:ext uri="{FF2B5EF4-FFF2-40B4-BE49-F238E27FC236}">
                  <a16:creationId xmlns:a16="http://schemas.microsoft.com/office/drawing/2014/main" id="{952E441A-8E4C-50DF-B9D8-B3F2A0213E46}"/>
                </a:ext>
              </a:extLst>
            </p:cNvPr>
            <p:cNvSpPr/>
            <p:nvPr/>
          </p:nvSpPr>
          <p:spPr>
            <a:xfrm>
              <a:off x="8494783" y="1864548"/>
              <a:ext cx="622241" cy="622241"/>
            </a:xfrm>
            <a:prstGeom prst="downArrow">
              <a:avLst>
                <a:gd name="adj1" fmla="val 55000"/>
                <a:gd name="adj2" fmla="val 45000"/>
              </a:avLst>
            </a:prstGeom>
          </p:spPr>
          <p:style>
            <a:lnRef idx="1">
              <a:schemeClr val="accent2">
                <a:tint val="40000"/>
                <a:alpha val="90000"/>
                <a:hueOff val="-424613"/>
                <a:satOff val="-37673"/>
                <a:lumOff val="-385"/>
                <a:alphaOff val="0"/>
              </a:schemeClr>
            </a:lnRef>
            <a:fillRef idx="1">
              <a:schemeClr val="accent2">
                <a:tint val="40000"/>
                <a:alpha val="90000"/>
                <a:hueOff val="-424613"/>
                <a:satOff val="-37673"/>
                <a:lumOff val="-385"/>
                <a:alphaOff val="0"/>
              </a:schemeClr>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sp>
        <p:sp>
          <p:nvSpPr>
            <p:cNvPr id="18" name="Arrow: Down 14">
              <a:extLst>
                <a:ext uri="{FF2B5EF4-FFF2-40B4-BE49-F238E27FC236}">
                  <a16:creationId xmlns:a16="http://schemas.microsoft.com/office/drawing/2014/main" id="{801CD5A5-624C-66F6-8F3D-3CC2DB550F50}"/>
                </a:ext>
              </a:extLst>
            </p:cNvPr>
            <p:cNvSpPr txBox="1"/>
            <p:nvPr/>
          </p:nvSpPr>
          <p:spPr>
            <a:xfrm>
              <a:off x="8634787" y="1864548"/>
              <a:ext cx="342233" cy="468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nvGrpSpPr>
          <p:cNvPr id="14" name="Group 13">
            <a:extLst>
              <a:ext uri="{FF2B5EF4-FFF2-40B4-BE49-F238E27FC236}">
                <a16:creationId xmlns:a16="http://schemas.microsoft.com/office/drawing/2014/main" id="{F19098A8-0B98-33FD-A64C-DA6FC361A4DA}"/>
              </a:ext>
            </a:extLst>
          </p:cNvPr>
          <p:cNvGrpSpPr/>
          <p:nvPr/>
        </p:nvGrpSpPr>
        <p:grpSpPr>
          <a:xfrm>
            <a:off x="10027013" y="4249227"/>
            <a:ext cx="622241" cy="622241"/>
            <a:chOff x="9188813" y="2995896"/>
            <a:chExt cx="622241" cy="622241"/>
          </a:xfrm>
        </p:grpSpPr>
        <p:sp>
          <p:nvSpPr>
            <p:cNvPr id="15" name="Arrow: Down 14">
              <a:extLst>
                <a:ext uri="{FF2B5EF4-FFF2-40B4-BE49-F238E27FC236}">
                  <a16:creationId xmlns:a16="http://schemas.microsoft.com/office/drawing/2014/main" id="{576BDF5C-7ACC-D595-08E0-9B74D5F4427E}"/>
                </a:ext>
              </a:extLst>
            </p:cNvPr>
            <p:cNvSpPr/>
            <p:nvPr/>
          </p:nvSpPr>
          <p:spPr>
            <a:xfrm>
              <a:off x="9188813" y="2995896"/>
              <a:ext cx="622241" cy="622241"/>
            </a:xfrm>
            <a:prstGeom prst="downArrow">
              <a:avLst>
                <a:gd name="adj1" fmla="val 55000"/>
                <a:gd name="adj2" fmla="val 45000"/>
              </a:avLst>
            </a:prstGeom>
          </p:spPr>
          <p:style>
            <a:lnRef idx="1">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sp>
        <p:sp>
          <p:nvSpPr>
            <p:cNvPr id="16" name="Arrow: Down 16">
              <a:extLst>
                <a:ext uri="{FF2B5EF4-FFF2-40B4-BE49-F238E27FC236}">
                  <a16:creationId xmlns:a16="http://schemas.microsoft.com/office/drawing/2014/main" id="{E666B95A-A49D-3B1D-4EDB-47116AE2DD69}"/>
                </a:ext>
              </a:extLst>
            </p:cNvPr>
            <p:cNvSpPr txBox="1"/>
            <p:nvPr/>
          </p:nvSpPr>
          <p:spPr>
            <a:xfrm>
              <a:off x="9328817" y="2995896"/>
              <a:ext cx="342233" cy="468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29" name="Rectangle 28">
            <a:extLst>
              <a:ext uri="{FF2B5EF4-FFF2-40B4-BE49-F238E27FC236}">
                <a16:creationId xmlns:a16="http://schemas.microsoft.com/office/drawing/2014/main" id="{1A92B518-30A1-B2BF-D696-FFDA7422EABC}"/>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 Stratospheric Chemistry</a:t>
            </a:r>
          </a:p>
        </p:txBody>
      </p:sp>
    </p:spTree>
    <p:extLst>
      <p:ext uri="{BB962C8B-B14F-4D97-AF65-F5344CB8AC3E}">
        <p14:creationId xmlns:p14="http://schemas.microsoft.com/office/powerpoint/2010/main" val="1340005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6073D6-5572-2CDB-915D-7F9FACA6EA1E}"/>
              </a:ext>
            </a:extLst>
          </p:cNvPr>
          <p:cNvSpPr>
            <a:spLocks noGrp="1"/>
          </p:cNvSpPr>
          <p:nvPr>
            <p:ph type="sldNum" sz="quarter" idx="12"/>
          </p:nvPr>
        </p:nvSpPr>
        <p:spPr/>
        <p:txBody>
          <a:bodyPr/>
          <a:lstStyle/>
          <a:p>
            <a:fld id="{B0C1FA80-4FBF-447C-B48A-CFF1CA248243}" type="slidenum">
              <a:rPr lang="en-US" smtClean="0"/>
              <a:t>14</a:t>
            </a:fld>
            <a:endParaRPr lang="en-US"/>
          </a:p>
        </p:txBody>
      </p:sp>
      <p:sp>
        <p:nvSpPr>
          <p:cNvPr id="7" name="Rectangle 3">
            <a:extLst>
              <a:ext uri="{FF2B5EF4-FFF2-40B4-BE49-F238E27FC236}">
                <a16:creationId xmlns:a16="http://schemas.microsoft.com/office/drawing/2014/main" id="{2417BEA9-9DE4-0E9E-5DB4-3183A7C06BBE}"/>
              </a:ext>
            </a:extLst>
          </p:cNvPr>
          <p:cNvSpPr>
            <a:spLocks noGrp="1" noChangeArrowheads="1"/>
          </p:cNvSpPr>
          <p:nvPr>
            <p:ph idx="1"/>
          </p:nvPr>
        </p:nvSpPr>
        <p:spPr>
          <a:xfrm>
            <a:off x="320374" y="1437249"/>
            <a:ext cx="11203780" cy="5211391"/>
          </a:xfrm>
        </p:spPr>
        <p:txBody>
          <a:bodyPr>
            <a:noAutofit/>
          </a:bodyPr>
          <a:lstStyle/>
          <a:p>
            <a:pPr eaLnBrk="1" hangingPunct="1"/>
            <a:r>
              <a:rPr lang="en-US" sz="2600" dirty="0"/>
              <a:t>Extends from 10-15 km to ~ 50 km</a:t>
            </a:r>
          </a:p>
          <a:p>
            <a:pPr lvl="1" eaLnBrk="1" hangingPunct="1"/>
            <a:r>
              <a:rPr lang="en-US" sz="2600" dirty="0"/>
              <a:t>At 15 km, T </a:t>
            </a:r>
            <a:r>
              <a:rPr lang="en-US" sz="2600" dirty="0">
                <a:cs typeface="Arial" charset="0"/>
              </a:rPr>
              <a:t>≈ 210-220 K, p ≈ 100 mbar </a:t>
            </a:r>
            <a:r>
              <a:rPr lang="en-US" sz="2600" dirty="0">
                <a:cs typeface="Arial" charset="0"/>
                <a:sym typeface="Symbol" pitchFamily="18" charset="2"/>
              </a:rPr>
              <a:t> [M] </a:t>
            </a:r>
            <a:r>
              <a:rPr lang="en-US" sz="2600" dirty="0">
                <a:cs typeface="Arial" charset="0"/>
              </a:rPr>
              <a:t>≈ 3.4x10</a:t>
            </a:r>
            <a:r>
              <a:rPr lang="en-US" sz="2600" baseline="30000" dirty="0">
                <a:cs typeface="Arial" charset="0"/>
              </a:rPr>
              <a:t>18</a:t>
            </a:r>
            <a:r>
              <a:rPr lang="en-US" sz="2600" dirty="0">
                <a:cs typeface="Arial" charset="0"/>
              </a:rPr>
              <a:t> molecules cm</a:t>
            </a:r>
            <a:r>
              <a:rPr lang="en-US" sz="2600" baseline="30000" dirty="0">
                <a:cs typeface="Arial" charset="0"/>
              </a:rPr>
              <a:t>-3</a:t>
            </a:r>
            <a:endParaRPr lang="en-US" sz="2600" dirty="0">
              <a:cs typeface="Arial" charset="0"/>
            </a:endParaRPr>
          </a:p>
          <a:p>
            <a:pPr lvl="1" eaLnBrk="1" hangingPunct="1"/>
            <a:r>
              <a:rPr lang="en-US" sz="2600" dirty="0"/>
              <a:t>At 50 km, T </a:t>
            </a:r>
            <a:r>
              <a:rPr lang="en-US" sz="2600" dirty="0">
                <a:cs typeface="Arial" charset="0"/>
              </a:rPr>
              <a:t>≈ 270-280 K, p ≈ 1 mbar </a:t>
            </a:r>
            <a:r>
              <a:rPr lang="en-US" sz="2600" dirty="0">
                <a:cs typeface="Arial" charset="0"/>
                <a:sym typeface="Symbol" pitchFamily="18" charset="2"/>
              </a:rPr>
              <a:t>      [M] </a:t>
            </a:r>
            <a:r>
              <a:rPr lang="en-US" sz="2600" dirty="0">
                <a:cs typeface="Arial" charset="0"/>
              </a:rPr>
              <a:t>≈ 2.64x10</a:t>
            </a:r>
            <a:r>
              <a:rPr lang="en-US" sz="2600" baseline="30000" dirty="0">
                <a:cs typeface="Arial" charset="0"/>
              </a:rPr>
              <a:t>16</a:t>
            </a:r>
            <a:r>
              <a:rPr lang="en-US" sz="2600" dirty="0">
                <a:cs typeface="Arial" charset="0"/>
              </a:rPr>
              <a:t> molecules cm</a:t>
            </a:r>
            <a:r>
              <a:rPr lang="en-US" sz="2600" baseline="30000" dirty="0">
                <a:cs typeface="Arial" charset="0"/>
              </a:rPr>
              <a:t>-3</a:t>
            </a:r>
          </a:p>
          <a:p>
            <a:pPr lvl="1" eaLnBrk="1" hangingPunct="1"/>
            <a:r>
              <a:rPr lang="en-US" sz="2600" dirty="0">
                <a:cs typeface="Arial" charset="0"/>
              </a:rPr>
              <a:t>[M] designates the total atmospheric gas concentration.</a:t>
            </a:r>
          </a:p>
          <a:p>
            <a:pPr marL="457200" lvl="1" indent="0" eaLnBrk="1" hangingPunct="1">
              <a:buNone/>
            </a:pPr>
            <a:endParaRPr lang="en-US" sz="2600" dirty="0">
              <a:cs typeface="Arial" charset="0"/>
            </a:endParaRPr>
          </a:p>
          <a:p>
            <a:pPr marL="228600" lvl="1">
              <a:spcBef>
                <a:spcPts val="1000"/>
              </a:spcBef>
            </a:pPr>
            <a:r>
              <a:rPr lang="en-US" sz="2600" dirty="0">
                <a:cs typeface="Arial" charset="0"/>
              </a:rPr>
              <a:t>Positive temperature gradient </a:t>
            </a:r>
            <a:r>
              <a:rPr lang="en-US" sz="2600" dirty="0">
                <a:cs typeface="Arial" charset="0"/>
                <a:sym typeface="Symbol" pitchFamily="18" charset="2"/>
              </a:rPr>
              <a:t> vertically stable  molecules take years to diffuse from the bottom to the top of the stratosphere</a:t>
            </a:r>
          </a:p>
          <a:p>
            <a:pPr marL="228600" lvl="1">
              <a:spcBef>
                <a:spcPts val="1000"/>
              </a:spcBef>
            </a:pPr>
            <a:endParaRPr lang="en-US" sz="2600" dirty="0">
              <a:cs typeface="Arial" charset="0"/>
              <a:sym typeface="Symbol" pitchFamily="18" charset="2"/>
            </a:endParaRPr>
          </a:p>
          <a:p>
            <a:pPr eaLnBrk="1" hangingPunct="1"/>
            <a:r>
              <a:rPr lang="en-US" sz="2600" dirty="0">
                <a:cs typeface="Arial" charset="0"/>
                <a:sym typeface="Symbol" pitchFamily="18" charset="2"/>
              </a:rPr>
              <a:t>Key constituent and focus for our analysis is </a:t>
            </a:r>
            <a:r>
              <a:rPr lang="en-US" sz="2600" b="1" u="sng" dirty="0">
                <a:solidFill>
                  <a:srgbClr val="FF0000"/>
                </a:solidFill>
                <a:cs typeface="Arial" charset="0"/>
                <a:sym typeface="Symbol" pitchFamily="18" charset="2"/>
              </a:rPr>
              <a:t>Ozone</a:t>
            </a:r>
          </a:p>
        </p:txBody>
      </p:sp>
      <p:sp>
        <p:nvSpPr>
          <p:cNvPr id="10" name="Rectangle 9">
            <a:extLst>
              <a:ext uri="{FF2B5EF4-FFF2-40B4-BE49-F238E27FC236}">
                <a16:creationId xmlns:a16="http://schemas.microsoft.com/office/drawing/2014/main" id="{1A206912-09F1-4BC4-226C-A0BB6D2E5989}"/>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1.1 Stratospheric introduction</a:t>
            </a:r>
          </a:p>
        </p:txBody>
      </p:sp>
    </p:spTree>
    <p:extLst>
      <p:ext uri="{BB962C8B-B14F-4D97-AF65-F5344CB8AC3E}">
        <p14:creationId xmlns:p14="http://schemas.microsoft.com/office/powerpoint/2010/main" val="316369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7AB4A0-8998-C2A1-0B0B-5A5E446998F5}"/>
              </a:ext>
            </a:extLst>
          </p:cNvPr>
          <p:cNvSpPr>
            <a:spLocks noGrp="1"/>
          </p:cNvSpPr>
          <p:nvPr>
            <p:ph type="sldNum" sz="quarter" idx="12"/>
          </p:nvPr>
        </p:nvSpPr>
        <p:spPr/>
        <p:txBody>
          <a:bodyPr/>
          <a:lstStyle/>
          <a:p>
            <a:fld id="{B0C1FA80-4FBF-447C-B48A-CFF1CA248243}" type="slidenum">
              <a:rPr lang="en-US" smtClean="0"/>
              <a:t>15</a:t>
            </a:fld>
            <a:endParaRPr lang="en-US"/>
          </a:p>
        </p:txBody>
      </p:sp>
      <p:pic>
        <p:nvPicPr>
          <p:cNvPr id="2" name="Picture 1">
            <a:extLst>
              <a:ext uri="{FF2B5EF4-FFF2-40B4-BE49-F238E27FC236}">
                <a16:creationId xmlns:a16="http://schemas.microsoft.com/office/drawing/2014/main" id="{6CBCDA27-AC7C-2D2B-D00B-FDDE192F361E}"/>
              </a:ext>
            </a:extLst>
          </p:cNvPr>
          <p:cNvPicPr>
            <a:picLocks noChangeAspect="1"/>
          </p:cNvPicPr>
          <p:nvPr/>
        </p:nvPicPr>
        <p:blipFill>
          <a:blip r:embed="rId2"/>
          <a:stretch>
            <a:fillRect/>
          </a:stretch>
        </p:blipFill>
        <p:spPr>
          <a:xfrm>
            <a:off x="190321" y="1143000"/>
            <a:ext cx="6853789" cy="4572000"/>
          </a:xfrm>
          <a:prstGeom prst="rect">
            <a:avLst/>
          </a:prstGeom>
        </p:spPr>
      </p:pic>
      <p:pic>
        <p:nvPicPr>
          <p:cNvPr id="8" name="Picture 7">
            <a:extLst>
              <a:ext uri="{FF2B5EF4-FFF2-40B4-BE49-F238E27FC236}">
                <a16:creationId xmlns:a16="http://schemas.microsoft.com/office/drawing/2014/main" id="{EED56EB4-47EE-BCC8-3B1C-91C3B479905B}"/>
              </a:ext>
            </a:extLst>
          </p:cNvPr>
          <p:cNvPicPr>
            <a:picLocks noChangeAspect="1"/>
          </p:cNvPicPr>
          <p:nvPr/>
        </p:nvPicPr>
        <p:blipFill>
          <a:blip r:embed="rId3"/>
          <a:stretch>
            <a:fillRect/>
          </a:stretch>
        </p:blipFill>
        <p:spPr>
          <a:xfrm>
            <a:off x="7642014" y="2461933"/>
            <a:ext cx="4300834" cy="3632332"/>
          </a:xfrm>
          <a:prstGeom prst="rect">
            <a:avLst/>
          </a:prstGeom>
        </p:spPr>
      </p:pic>
      <p:sp>
        <p:nvSpPr>
          <p:cNvPr id="11" name="Rectangle 10">
            <a:extLst>
              <a:ext uri="{FF2B5EF4-FFF2-40B4-BE49-F238E27FC236}">
                <a16:creationId xmlns:a16="http://schemas.microsoft.com/office/drawing/2014/main" id="{D40BBBDD-5131-91B2-F9C9-EC374D7DD837}"/>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1.2 Stratospheric Ozone vertical profile</a:t>
            </a:r>
          </a:p>
        </p:txBody>
      </p:sp>
      <p:sp>
        <p:nvSpPr>
          <p:cNvPr id="12" name="TextBox 11">
            <a:extLst>
              <a:ext uri="{FF2B5EF4-FFF2-40B4-BE49-F238E27FC236}">
                <a16:creationId xmlns:a16="http://schemas.microsoft.com/office/drawing/2014/main" id="{5C06D0F9-5738-BACF-C06D-AE5C8CB90C5B}"/>
              </a:ext>
            </a:extLst>
          </p:cNvPr>
          <p:cNvSpPr txBox="1"/>
          <p:nvPr/>
        </p:nvSpPr>
        <p:spPr>
          <a:xfrm>
            <a:off x="1422497" y="6077247"/>
            <a:ext cx="4568943" cy="461665"/>
          </a:xfrm>
          <a:prstGeom prst="rect">
            <a:avLst/>
          </a:prstGeom>
          <a:noFill/>
        </p:spPr>
        <p:txBody>
          <a:bodyPr wrap="none" rtlCol="0">
            <a:spAutoFit/>
          </a:bodyPr>
          <a:lstStyle/>
          <a:p>
            <a:r>
              <a:rPr lang="en-US" sz="2400" b="1" dirty="0">
                <a:solidFill>
                  <a:srgbClr val="FF0000"/>
                </a:solidFill>
              </a:rPr>
              <a:t>Q: How does the profile look like? </a:t>
            </a:r>
          </a:p>
        </p:txBody>
      </p:sp>
      <p:grpSp>
        <p:nvGrpSpPr>
          <p:cNvPr id="17" name="Group 16">
            <a:extLst>
              <a:ext uri="{FF2B5EF4-FFF2-40B4-BE49-F238E27FC236}">
                <a16:creationId xmlns:a16="http://schemas.microsoft.com/office/drawing/2014/main" id="{6505E00A-E634-A975-0337-EA81D4578566}"/>
              </a:ext>
            </a:extLst>
          </p:cNvPr>
          <p:cNvGrpSpPr/>
          <p:nvPr/>
        </p:nvGrpSpPr>
        <p:grpSpPr>
          <a:xfrm>
            <a:off x="201585" y="1754043"/>
            <a:ext cx="7307324" cy="3960957"/>
            <a:chOff x="201585" y="1754043"/>
            <a:chExt cx="7307324" cy="3960957"/>
          </a:xfrm>
        </p:grpSpPr>
        <p:grpSp>
          <p:nvGrpSpPr>
            <p:cNvPr id="6" name="Group 5">
              <a:extLst>
                <a:ext uri="{FF2B5EF4-FFF2-40B4-BE49-F238E27FC236}">
                  <a16:creationId xmlns:a16="http://schemas.microsoft.com/office/drawing/2014/main" id="{17164FB5-A1D5-6D5B-B9E4-7A4D44CEC095}"/>
                </a:ext>
              </a:extLst>
            </p:cNvPr>
            <p:cNvGrpSpPr/>
            <p:nvPr/>
          </p:nvGrpSpPr>
          <p:grpSpPr>
            <a:xfrm>
              <a:off x="201585" y="1754043"/>
              <a:ext cx="7307324" cy="3960957"/>
              <a:chOff x="334690" y="2136486"/>
              <a:chExt cx="7307324" cy="3960957"/>
            </a:xfrm>
          </p:grpSpPr>
          <p:pic>
            <p:nvPicPr>
              <p:cNvPr id="3" name="Picture 2" descr="cross section of vertical ozone layers for tropics. See link in caption for text description">
                <a:extLst>
                  <a:ext uri="{FF2B5EF4-FFF2-40B4-BE49-F238E27FC236}">
                    <a16:creationId xmlns:a16="http://schemas.microsoft.com/office/drawing/2014/main" id="{71D85AE4-4B91-9ACE-AE60-B908049BF6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444" r="-1" b="14423"/>
              <a:stretch/>
            </p:blipFill>
            <p:spPr bwMode="auto">
              <a:xfrm>
                <a:off x="5546888" y="3074288"/>
                <a:ext cx="2095126" cy="3019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C47197-D717-9314-E594-95F914390EF7}"/>
                  </a:ext>
                </a:extLst>
              </p:cNvPr>
              <p:cNvPicPr>
                <a:picLocks noChangeAspect="1"/>
              </p:cNvPicPr>
              <p:nvPr/>
            </p:nvPicPr>
            <p:blipFill>
              <a:blip r:embed="rId5"/>
              <a:stretch>
                <a:fillRect/>
              </a:stretch>
            </p:blipFill>
            <p:spPr>
              <a:xfrm>
                <a:off x="334690" y="2136486"/>
                <a:ext cx="5212198" cy="3960957"/>
              </a:xfrm>
              <a:prstGeom prst="rect">
                <a:avLst/>
              </a:prstGeom>
            </p:spPr>
          </p:pic>
        </p:grpSp>
        <p:pic>
          <p:nvPicPr>
            <p:cNvPr id="4098" name="Picture 2" descr="Giant Question Mark">
              <a:extLst>
                <a:ext uri="{FF2B5EF4-FFF2-40B4-BE49-F238E27FC236}">
                  <a16:creationId xmlns:a16="http://schemas.microsoft.com/office/drawing/2014/main" id="{F0AACEED-60DC-69BB-0619-95464914A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803" y="5252734"/>
              <a:ext cx="461666" cy="461666"/>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Left 15">
              <a:extLst>
                <a:ext uri="{FF2B5EF4-FFF2-40B4-BE49-F238E27FC236}">
                  <a16:creationId xmlns:a16="http://schemas.microsoft.com/office/drawing/2014/main" id="{A51034E7-0F93-3E30-F5D3-10B8C83B36E6}"/>
                </a:ext>
              </a:extLst>
            </p:cNvPr>
            <p:cNvSpPr/>
            <p:nvPr/>
          </p:nvSpPr>
          <p:spPr>
            <a:xfrm rot="1849385">
              <a:off x="1096700" y="5107493"/>
              <a:ext cx="777240" cy="243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95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B451D-0163-631B-D5CD-F265806C1EBE}"/>
              </a:ext>
            </a:extLst>
          </p:cNvPr>
          <p:cNvSpPr>
            <a:spLocks noGrp="1"/>
          </p:cNvSpPr>
          <p:nvPr>
            <p:ph type="sldNum" sz="quarter" idx="12"/>
          </p:nvPr>
        </p:nvSpPr>
        <p:spPr/>
        <p:txBody>
          <a:bodyPr/>
          <a:lstStyle/>
          <a:p>
            <a:fld id="{B0C1FA80-4FBF-447C-B48A-CFF1CA248243}" type="slidenum">
              <a:rPr lang="en-US" smtClean="0"/>
              <a:t>16</a:t>
            </a:fld>
            <a:endParaRPr lang="en-US"/>
          </a:p>
        </p:txBody>
      </p:sp>
      <p:sp>
        <p:nvSpPr>
          <p:cNvPr id="5" name="Rectangle 4">
            <a:extLst>
              <a:ext uri="{FF2B5EF4-FFF2-40B4-BE49-F238E27FC236}">
                <a16:creationId xmlns:a16="http://schemas.microsoft.com/office/drawing/2014/main" id="{A9628A4C-B3A4-C884-3488-FDC8EE049CD2}"/>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sp>
        <p:nvSpPr>
          <p:cNvPr id="7" name="TextBox 6">
            <a:extLst>
              <a:ext uri="{FF2B5EF4-FFF2-40B4-BE49-F238E27FC236}">
                <a16:creationId xmlns:a16="http://schemas.microsoft.com/office/drawing/2014/main" id="{464AA2F1-7DA4-ABBA-A0A1-CC73EE36AA8B}"/>
              </a:ext>
            </a:extLst>
          </p:cNvPr>
          <p:cNvSpPr txBox="1"/>
          <p:nvPr/>
        </p:nvSpPr>
        <p:spPr>
          <a:xfrm>
            <a:off x="3808476" y="957887"/>
            <a:ext cx="3643884" cy="461665"/>
          </a:xfrm>
          <a:prstGeom prst="rect">
            <a:avLst/>
          </a:prstGeom>
          <a:noFill/>
        </p:spPr>
        <p:txBody>
          <a:bodyPr wrap="square">
            <a:spAutoFit/>
          </a:bodyPr>
          <a:lstStyle/>
          <a:p>
            <a:r>
              <a:rPr lang="en-US" sz="2400" b="1" dirty="0">
                <a:solidFill>
                  <a:srgbClr val="FF0000"/>
                </a:solidFill>
              </a:rPr>
              <a:t>Ozone Continuity Equation</a:t>
            </a:r>
          </a:p>
        </p:txBody>
      </p:sp>
      <p:sp>
        <p:nvSpPr>
          <p:cNvPr id="8" name="Rectangle 3">
            <a:extLst>
              <a:ext uri="{FF2B5EF4-FFF2-40B4-BE49-F238E27FC236}">
                <a16:creationId xmlns:a16="http://schemas.microsoft.com/office/drawing/2014/main" id="{D378C4E8-ACE7-F3DF-8F03-42FECF403F64}"/>
              </a:ext>
            </a:extLst>
          </p:cNvPr>
          <p:cNvSpPr>
            <a:spLocks noGrp="1" noChangeArrowheads="1"/>
          </p:cNvSpPr>
          <p:nvPr>
            <p:ph idx="1"/>
          </p:nvPr>
        </p:nvSpPr>
        <p:spPr>
          <a:xfrm>
            <a:off x="1062990" y="2864943"/>
            <a:ext cx="10028682" cy="1662929"/>
          </a:xfrm>
        </p:spPr>
        <p:txBody>
          <a:bodyPr>
            <a:noAutofit/>
          </a:bodyPr>
          <a:lstStyle/>
          <a:p>
            <a:pPr marL="0" indent="0" eaLnBrk="1" hangingPunct="1">
              <a:lnSpc>
                <a:spcPct val="90000"/>
              </a:lnSpc>
              <a:buNone/>
            </a:pPr>
            <a:r>
              <a:rPr lang="en-US" sz="2400" dirty="0">
                <a:sym typeface="Symbol" pitchFamily="18" charset="2"/>
              </a:rPr>
              <a:t>where </a:t>
            </a:r>
            <a:r>
              <a:rPr lang="el-GR" sz="2400" b="1" dirty="0">
                <a:sym typeface="Symbol" pitchFamily="18" charset="2"/>
              </a:rPr>
              <a:t>Φ</a:t>
            </a:r>
            <a:r>
              <a:rPr lang="en-US" sz="2400" baseline="-25000" dirty="0">
                <a:sym typeface="Symbol" pitchFamily="18" charset="2"/>
              </a:rPr>
              <a:t>O3</a:t>
            </a:r>
            <a:r>
              <a:rPr lang="en-US" sz="2400" dirty="0">
                <a:sym typeface="Symbol" pitchFamily="18" charset="2"/>
              </a:rPr>
              <a:t> is the (vector) O</a:t>
            </a:r>
            <a:r>
              <a:rPr lang="en-US" sz="2400" baseline="-25000" dirty="0">
                <a:sym typeface="Symbol" pitchFamily="18" charset="2"/>
              </a:rPr>
              <a:t>3</a:t>
            </a:r>
            <a:r>
              <a:rPr lang="en-US" sz="2400" dirty="0">
                <a:sym typeface="Symbol" pitchFamily="18" charset="2"/>
              </a:rPr>
              <a:t> flux, which describes the transport of O</a:t>
            </a:r>
            <a:r>
              <a:rPr lang="en-US" sz="2400" baseline="-25000" dirty="0">
                <a:sym typeface="Symbol" pitchFamily="18" charset="2"/>
              </a:rPr>
              <a:t>3</a:t>
            </a:r>
            <a:r>
              <a:rPr lang="en-US" sz="2400" dirty="0">
                <a:sym typeface="Symbol" pitchFamily="18" charset="2"/>
              </a:rPr>
              <a:t> within as well as in and out of the domain of interest. Very often in the middle and upper stratosphere the chemical lifetimes of the species of interest are sufficiently short (compared to the transport timescales) that we have a situation of “photochemical steady state” and can write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0B6875-1FAD-01B7-60F2-12CBDE04310B}"/>
                  </a:ext>
                </a:extLst>
              </p:cNvPr>
              <p:cNvSpPr txBox="1"/>
              <p:nvPr/>
            </p:nvSpPr>
            <p:spPr>
              <a:xfrm>
                <a:off x="1144746" y="2055813"/>
                <a:ext cx="4204494" cy="550664"/>
              </a:xfrm>
              <a:prstGeom prst="rect">
                <a:avLst/>
              </a:prstGeom>
              <a:noFill/>
            </p:spPr>
            <p:txBody>
              <a:bodyPr wrap="square" lIns="0" tIns="0" rIns="0" bIns="0" rtlCol="0">
                <a:spAutoFit/>
              </a:bodyPr>
              <a:lstStyle/>
              <a:p>
                <a:r>
                  <a:rPr lang="pt-BR" sz="2000" b="1" dirty="0"/>
                  <a:t>1. </a:t>
                </a:r>
                <a14:m>
                  <m:oMath xmlns:m="http://schemas.openxmlformats.org/officeDocument/2006/math">
                    <m:f>
                      <m:fPr>
                        <m:ctrlPr>
                          <a:rPr lang="pt-BR" sz="2400" b="1" i="1" smtClean="0">
                            <a:latin typeface="Cambria Math" panose="02040503050406030204" pitchFamily="18" charset="0"/>
                          </a:rPr>
                        </m:ctrlPr>
                      </m:fPr>
                      <m:num>
                        <m:r>
                          <a:rPr lang="en-US" sz="2400" b="1" i="1" smtClean="0">
                            <a:latin typeface="Cambria Math" panose="02040503050406030204" pitchFamily="18" charset="0"/>
                          </a:rPr>
                          <m:t>𝒅</m:t>
                        </m:r>
                        <m:d>
                          <m:dPr>
                            <m:begChr m:val="["/>
                            <m:endChr m:val="]"/>
                            <m:ctrlPr>
                              <a:rPr lang="en-US" sz="2400" b="1" i="1" smtClean="0">
                                <a:latin typeface="Cambria Math" panose="02040503050406030204" pitchFamily="18" charset="0"/>
                              </a:rPr>
                            </m:ctrlPr>
                          </m:dPr>
                          <m:e>
                            <m:r>
                              <a:rPr lang="en-US" sz="2400" b="1" i="1" smtClean="0">
                                <a:latin typeface="Cambria Math" panose="02040503050406030204" pitchFamily="18" charset="0"/>
                              </a:rPr>
                              <m:t>𝑶</m:t>
                            </m:r>
                            <m:r>
                              <a:rPr lang="en-US" sz="2400" b="1" i="1" baseline="-25000" smtClean="0">
                                <a:latin typeface="Cambria Math" panose="02040503050406030204" pitchFamily="18" charset="0"/>
                              </a:rPr>
                              <m:t>𝟑</m:t>
                            </m:r>
                          </m:e>
                        </m:d>
                      </m:num>
                      <m:den>
                        <m:r>
                          <a:rPr lang="en-US" sz="2400" b="1" i="1" smtClean="0">
                            <a:latin typeface="Cambria Math" panose="02040503050406030204" pitchFamily="18" charset="0"/>
                          </a:rPr>
                          <m:t>𝒅𝒕</m:t>
                        </m:r>
                      </m:den>
                    </m:f>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𝒐</m:t>
                        </m:r>
                        <m:r>
                          <a:rPr lang="en-US" sz="2400" b="1" i="1" smtClean="0">
                            <a:latin typeface="Cambria Math" panose="02040503050406030204" pitchFamily="18" charset="0"/>
                          </a:rPr>
                          <m:t>𝟑</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𝑳</m:t>
                        </m:r>
                      </m:e>
                      <m:sub>
                        <m:r>
                          <a:rPr lang="en-US" sz="2400" b="1" i="1" smtClean="0">
                            <a:latin typeface="Cambria Math" panose="02040503050406030204" pitchFamily="18" charset="0"/>
                          </a:rPr>
                          <m:t>𝒐</m:t>
                        </m:r>
                        <m:r>
                          <a:rPr lang="en-US" sz="2400" b="1" i="1" smtClean="0">
                            <a:latin typeface="Cambria Math" panose="02040503050406030204" pitchFamily="18" charset="0"/>
                          </a:rPr>
                          <m:t>𝟑</m:t>
                        </m:r>
                      </m:sub>
                    </m:sSub>
                    <m:r>
                      <a:rPr lang="en-US" sz="2400" b="1" i="1" smtClean="0">
                        <a:latin typeface="Cambria Math" panose="02040503050406030204" pitchFamily="18" charset="0"/>
                      </a:rPr>
                      <m:t>+</m:t>
                    </m:r>
                    <m:r>
                      <m:rPr>
                        <m:nor/>
                      </m:rPr>
                      <a:rPr lang="en-US" sz="2400" b="1" dirty="0">
                        <a:sym typeface="Symbol" pitchFamily="18" charset="2"/>
                      </a:rPr>
                      <m:t>  </m:t>
                    </m:r>
                    <m:r>
                      <m:rPr>
                        <m:nor/>
                      </m:rPr>
                      <a:rPr lang="el-GR" sz="2400" b="1" dirty="0">
                        <a:sym typeface="Symbol" pitchFamily="18" charset="2"/>
                      </a:rPr>
                      <m:t>Φ</m:t>
                    </m:r>
                    <m:r>
                      <m:rPr>
                        <m:nor/>
                      </m:rPr>
                      <a:rPr lang="en-US" sz="2400" b="1" baseline="-25000" dirty="0">
                        <a:sym typeface="Symbol" pitchFamily="18" charset="2"/>
                      </a:rPr>
                      <m:t>O</m:t>
                    </m:r>
                    <m:r>
                      <m:rPr>
                        <m:nor/>
                      </m:rPr>
                      <a:rPr lang="en-US" sz="2400" b="1" baseline="-25000" dirty="0">
                        <a:sym typeface="Symbol" pitchFamily="18" charset="2"/>
                      </a:rPr>
                      <m:t>3</m:t>
                    </m:r>
                  </m:oMath>
                </a14:m>
                <a:endParaRPr lang="en-US" sz="2000" b="1" dirty="0"/>
              </a:p>
            </p:txBody>
          </p:sp>
        </mc:Choice>
        <mc:Fallback xmlns="">
          <p:sp>
            <p:nvSpPr>
              <p:cNvPr id="9" name="TextBox 8">
                <a:extLst>
                  <a:ext uri="{FF2B5EF4-FFF2-40B4-BE49-F238E27FC236}">
                    <a16:creationId xmlns:a16="http://schemas.microsoft.com/office/drawing/2014/main" id="{770B6875-1FAD-01B7-60F2-12CBDE04310B}"/>
                  </a:ext>
                </a:extLst>
              </p:cNvPr>
              <p:cNvSpPr txBox="1">
                <a:spLocks noRot="1" noChangeAspect="1" noMove="1" noResize="1" noEditPoints="1" noAdjustHandles="1" noChangeArrowheads="1" noChangeShapeType="1" noTextEdit="1"/>
              </p:cNvSpPr>
              <p:nvPr/>
            </p:nvSpPr>
            <p:spPr>
              <a:xfrm>
                <a:off x="1144746" y="2055813"/>
                <a:ext cx="4204494" cy="550664"/>
              </a:xfrm>
              <a:prstGeom prst="rect">
                <a:avLst/>
              </a:prstGeom>
              <a:blipFill>
                <a:blip r:embed="rId2"/>
                <a:stretch>
                  <a:fillRect l="-3768" b="-10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BD5D3E-666C-BC79-AC46-F41A51529770}"/>
                  </a:ext>
                </a:extLst>
              </p:cNvPr>
              <p:cNvSpPr txBox="1"/>
              <p:nvPr/>
            </p:nvSpPr>
            <p:spPr>
              <a:xfrm>
                <a:off x="1062990" y="4969999"/>
                <a:ext cx="4204494" cy="550664"/>
              </a:xfrm>
              <a:prstGeom prst="rect">
                <a:avLst/>
              </a:prstGeom>
              <a:noFill/>
            </p:spPr>
            <p:txBody>
              <a:bodyPr wrap="square" lIns="0" tIns="0" rIns="0" bIns="0" rtlCol="0">
                <a:spAutoFit/>
              </a:bodyPr>
              <a:lstStyle/>
              <a:p>
                <a:r>
                  <a:rPr lang="pt-BR" sz="2400" b="1" dirty="0">
                    <a:solidFill>
                      <a:srgbClr val="7030A0"/>
                    </a:solidFill>
                  </a:rPr>
                  <a:t>2. </a:t>
                </a:r>
                <a14:m>
                  <m:oMath xmlns:m="http://schemas.openxmlformats.org/officeDocument/2006/math">
                    <m:f>
                      <m:fPr>
                        <m:ctrlPr>
                          <a:rPr lang="pt-BR" sz="2400" b="1" i="1" smtClean="0">
                            <a:solidFill>
                              <a:srgbClr val="7030A0"/>
                            </a:solidFill>
                            <a:latin typeface="Cambria Math" panose="02040503050406030204" pitchFamily="18" charset="0"/>
                          </a:rPr>
                        </m:ctrlPr>
                      </m:fPr>
                      <m:num>
                        <m:r>
                          <a:rPr lang="en-US" sz="2400" b="1" i="1" smtClean="0">
                            <a:solidFill>
                              <a:srgbClr val="7030A0"/>
                            </a:solidFill>
                            <a:latin typeface="Cambria Math" panose="02040503050406030204" pitchFamily="18" charset="0"/>
                          </a:rPr>
                          <m:t>𝒅</m:t>
                        </m:r>
                        <m:d>
                          <m:dPr>
                            <m:begChr m:val="["/>
                            <m:endChr m:val="]"/>
                            <m:ctrlPr>
                              <a:rPr lang="en-US" sz="2400" b="1" i="1" smtClean="0">
                                <a:solidFill>
                                  <a:srgbClr val="7030A0"/>
                                </a:solidFill>
                                <a:latin typeface="Cambria Math" panose="02040503050406030204" pitchFamily="18" charset="0"/>
                              </a:rPr>
                            </m:ctrlPr>
                          </m:dPr>
                          <m:e>
                            <m:r>
                              <a:rPr lang="en-US" sz="2400" b="1" i="1" smtClean="0">
                                <a:solidFill>
                                  <a:srgbClr val="7030A0"/>
                                </a:solidFill>
                                <a:latin typeface="Cambria Math" panose="02040503050406030204" pitchFamily="18" charset="0"/>
                              </a:rPr>
                              <m:t>𝑶</m:t>
                            </m:r>
                            <m:r>
                              <a:rPr lang="en-US" sz="2400" b="1" i="1" baseline="-25000" smtClean="0">
                                <a:solidFill>
                                  <a:srgbClr val="7030A0"/>
                                </a:solidFill>
                                <a:latin typeface="Cambria Math" panose="02040503050406030204" pitchFamily="18" charset="0"/>
                              </a:rPr>
                              <m:t>𝟑</m:t>
                            </m:r>
                          </m:e>
                        </m:d>
                      </m:num>
                      <m:den>
                        <m:r>
                          <a:rPr lang="en-US" sz="2400" b="1" i="1" smtClean="0">
                            <a:solidFill>
                              <a:srgbClr val="7030A0"/>
                            </a:solidFill>
                            <a:latin typeface="Cambria Math" panose="02040503050406030204" pitchFamily="18" charset="0"/>
                          </a:rPr>
                          <m:t>𝒅𝒕</m:t>
                        </m:r>
                      </m:den>
                    </m:f>
                    <m:r>
                      <a:rPr lang="en-US" sz="2400" b="1" i="1" smtClean="0">
                        <a:solidFill>
                          <a:srgbClr val="7030A0"/>
                        </a:solidFill>
                        <a:latin typeface="Cambria Math" panose="02040503050406030204" pitchFamily="18" charset="0"/>
                      </a:rPr>
                      <m:t>=</m:t>
                    </m:r>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𝑷</m:t>
                        </m:r>
                      </m:e>
                      <m:sub>
                        <m:r>
                          <a:rPr lang="en-US" sz="2400" b="1" i="1" smtClean="0">
                            <a:solidFill>
                              <a:srgbClr val="7030A0"/>
                            </a:solidFill>
                            <a:latin typeface="Cambria Math" panose="02040503050406030204" pitchFamily="18" charset="0"/>
                          </a:rPr>
                          <m:t>𝒐</m:t>
                        </m:r>
                        <m:r>
                          <a:rPr lang="en-US" sz="2400" b="1" i="1" smtClean="0">
                            <a:solidFill>
                              <a:srgbClr val="7030A0"/>
                            </a:solidFill>
                            <a:latin typeface="Cambria Math" panose="02040503050406030204" pitchFamily="18" charset="0"/>
                          </a:rPr>
                          <m:t>𝟑</m:t>
                        </m:r>
                      </m:sub>
                    </m:sSub>
                    <m:r>
                      <a:rPr lang="en-US" sz="2400" b="1" i="1" smtClean="0">
                        <a:solidFill>
                          <a:srgbClr val="7030A0"/>
                        </a:solidFill>
                        <a:latin typeface="Cambria Math" panose="02040503050406030204" pitchFamily="18" charset="0"/>
                      </a:rPr>
                      <m:t>−</m:t>
                    </m:r>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𝑳</m:t>
                        </m:r>
                      </m:e>
                      <m:sub>
                        <m:r>
                          <a:rPr lang="en-US" sz="2400" b="1" i="1" smtClean="0">
                            <a:solidFill>
                              <a:srgbClr val="7030A0"/>
                            </a:solidFill>
                            <a:latin typeface="Cambria Math" panose="02040503050406030204" pitchFamily="18" charset="0"/>
                          </a:rPr>
                          <m:t>𝒐</m:t>
                        </m:r>
                        <m:r>
                          <a:rPr lang="en-US" sz="2400" b="1" i="1" smtClean="0">
                            <a:solidFill>
                              <a:srgbClr val="7030A0"/>
                            </a:solidFill>
                            <a:latin typeface="Cambria Math" panose="02040503050406030204" pitchFamily="18" charset="0"/>
                          </a:rPr>
                          <m:t>𝟑</m:t>
                        </m:r>
                      </m:sub>
                    </m:sSub>
                  </m:oMath>
                </a14:m>
                <a:endParaRPr lang="en-US" sz="2400" b="1" dirty="0">
                  <a:solidFill>
                    <a:srgbClr val="7030A0"/>
                  </a:solidFill>
                </a:endParaRPr>
              </a:p>
            </p:txBody>
          </p:sp>
        </mc:Choice>
        <mc:Fallback xmlns="">
          <p:sp>
            <p:nvSpPr>
              <p:cNvPr id="10" name="TextBox 9">
                <a:extLst>
                  <a:ext uri="{FF2B5EF4-FFF2-40B4-BE49-F238E27FC236}">
                    <a16:creationId xmlns:a16="http://schemas.microsoft.com/office/drawing/2014/main" id="{72BD5D3E-666C-BC79-AC46-F41A51529770}"/>
                  </a:ext>
                </a:extLst>
              </p:cNvPr>
              <p:cNvSpPr txBox="1">
                <a:spLocks noRot="1" noChangeAspect="1" noMove="1" noResize="1" noEditPoints="1" noAdjustHandles="1" noChangeArrowheads="1" noChangeShapeType="1" noTextEdit="1"/>
              </p:cNvSpPr>
              <p:nvPr/>
            </p:nvSpPr>
            <p:spPr>
              <a:xfrm>
                <a:off x="1062990" y="4969999"/>
                <a:ext cx="4204494" cy="550664"/>
              </a:xfrm>
              <a:prstGeom prst="rect">
                <a:avLst/>
              </a:prstGeom>
              <a:blipFill>
                <a:blip r:embed="rId3"/>
                <a:stretch>
                  <a:fillRect l="-4348" b="-1868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30237C8-B2F0-05DD-1A2D-42EE0816B48C}"/>
              </a:ext>
            </a:extLst>
          </p:cNvPr>
          <p:cNvSpPr txBox="1"/>
          <p:nvPr/>
        </p:nvSpPr>
        <p:spPr>
          <a:xfrm>
            <a:off x="949071" y="5645986"/>
            <a:ext cx="10293858" cy="757130"/>
          </a:xfrm>
          <a:prstGeom prst="rect">
            <a:avLst/>
          </a:prstGeom>
          <a:noFill/>
        </p:spPr>
        <p:txBody>
          <a:bodyPr wrap="square">
            <a:spAutoFit/>
          </a:bodyPr>
          <a:lstStyle/>
          <a:p>
            <a:pPr eaLnBrk="1" hangingPunct="1">
              <a:lnSpc>
                <a:spcPct val="90000"/>
              </a:lnSpc>
            </a:pPr>
            <a:r>
              <a:rPr lang="en-US" sz="2400" dirty="0">
                <a:solidFill>
                  <a:srgbClr val="7030A0"/>
                </a:solidFill>
                <a:sym typeface="Symbol" pitchFamily="18" charset="2"/>
              </a:rPr>
              <a:t>This describes a </a:t>
            </a:r>
            <a:r>
              <a:rPr lang="en-US" sz="2400" b="1" dirty="0">
                <a:solidFill>
                  <a:srgbClr val="7030A0"/>
                </a:solidFill>
                <a:sym typeface="Symbol" pitchFamily="18" charset="2"/>
              </a:rPr>
              <a:t>balance</a:t>
            </a:r>
            <a:r>
              <a:rPr lang="en-US" sz="2400" dirty="0">
                <a:solidFill>
                  <a:srgbClr val="7030A0"/>
                </a:solidFill>
                <a:sym typeface="Symbol" pitchFamily="18" charset="2"/>
              </a:rPr>
              <a:t> between production and loss. A complete stratospheric model includes transport, but we will only focus on the chemistry</a:t>
            </a:r>
            <a:r>
              <a:rPr lang="en-US" sz="2400" dirty="0">
                <a:sym typeface="Symbol" pitchFamily="18" charset="2"/>
              </a:rPr>
              <a:t>.</a:t>
            </a:r>
          </a:p>
        </p:txBody>
      </p:sp>
    </p:spTree>
    <p:extLst>
      <p:ext uri="{BB962C8B-B14F-4D97-AF65-F5344CB8AC3E}">
        <p14:creationId xmlns:p14="http://schemas.microsoft.com/office/powerpoint/2010/main" val="404608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40896" y="823323"/>
            <a:ext cx="8949607" cy="685801"/>
          </a:xfrm>
        </p:spPr>
        <p:txBody>
          <a:bodyPr>
            <a:noAutofit/>
          </a:bodyPr>
          <a:lstStyle/>
          <a:p>
            <a:pPr eaLnBrk="1" hangingPunct="1"/>
            <a:r>
              <a:rPr lang="en-US" sz="2400" b="1" dirty="0">
                <a:solidFill>
                  <a:srgbClr val="FF0000"/>
                </a:solidFill>
                <a:latin typeface="+mn-lt"/>
              </a:rPr>
              <a:t>Chapman Mechanism for Ozone in the Upper Atmosphere (~1930)</a:t>
            </a:r>
          </a:p>
        </p:txBody>
      </p:sp>
      <p:sp>
        <p:nvSpPr>
          <p:cNvPr id="24579" name="Rectangle 3"/>
          <p:cNvSpPr>
            <a:spLocks noGrp="1" noChangeArrowheads="1"/>
          </p:cNvSpPr>
          <p:nvPr>
            <p:ph idx="1"/>
          </p:nvPr>
        </p:nvSpPr>
        <p:spPr>
          <a:xfrm>
            <a:off x="1889852" y="1805226"/>
            <a:ext cx="11360728" cy="2300696"/>
          </a:xfrm>
        </p:spPr>
        <p:txBody>
          <a:bodyPr>
            <a:normAutofit/>
          </a:bodyPr>
          <a:lstStyle/>
          <a:p>
            <a:pPr eaLnBrk="1" hangingPunct="1">
              <a:buFontTx/>
              <a:buNone/>
            </a:pPr>
            <a:r>
              <a:rPr lang="en-US" sz="2400" dirty="0"/>
              <a:t>R1. </a:t>
            </a:r>
            <a:r>
              <a:rPr lang="en-US" sz="2400" dirty="0">
                <a:solidFill>
                  <a:srgbClr val="FF0000"/>
                </a:solidFill>
              </a:rPr>
              <a:t>O</a:t>
            </a:r>
            <a:r>
              <a:rPr lang="en-US" sz="2400" baseline="-25000" dirty="0">
                <a:solidFill>
                  <a:srgbClr val="FF0000"/>
                </a:solidFill>
              </a:rPr>
              <a:t>2</a:t>
            </a:r>
            <a:r>
              <a:rPr lang="en-US" sz="2400" dirty="0">
                <a:solidFill>
                  <a:srgbClr val="FF0000"/>
                </a:solidFill>
              </a:rPr>
              <a:t> + h</a:t>
            </a:r>
            <a:r>
              <a:rPr lang="el-GR" sz="2400" dirty="0">
                <a:solidFill>
                  <a:srgbClr val="FF0000"/>
                </a:solidFill>
                <a:cs typeface="Arial" charset="0"/>
              </a:rPr>
              <a:t>γ </a:t>
            </a:r>
            <a:r>
              <a:rPr lang="en-US" sz="2400" dirty="0">
                <a:solidFill>
                  <a:srgbClr val="FF0000"/>
                </a:solidFill>
              </a:rPr>
              <a:t>	     </a:t>
            </a:r>
            <a:r>
              <a:rPr lang="en-US" sz="2400" dirty="0">
                <a:solidFill>
                  <a:srgbClr val="FF0000"/>
                </a:solidFill>
                <a:cs typeface="Arial" charset="0"/>
              </a:rPr>
              <a:t>→   O  +  O</a:t>
            </a:r>
            <a:r>
              <a:rPr lang="en-US" sz="2400" dirty="0">
                <a:cs typeface="Arial" charset="0"/>
              </a:rPr>
              <a:t>;		k</a:t>
            </a:r>
            <a:r>
              <a:rPr lang="en-US" sz="2400" baseline="-25000" dirty="0">
                <a:cs typeface="Arial" charset="0"/>
              </a:rPr>
              <a:t>1</a:t>
            </a:r>
            <a:r>
              <a:rPr lang="en-US" sz="2400" dirty="0">
                <a:cs typeface="Arial" charset="0"/>
              </a:rPr>
              <a:t> – photolysis          </a:t>
            </a:r>
            <a:r>
              <a:rPr lang="en-US" sz="2400" b="1" u="sng" dirty="0">
                <a:cs typeface="Arial" charset="0"/>
              </a:rPr>
              <a:t>(Production)</a:t>
            </a:r>
          </a:p>
          <a:p>
            <a:pPr eaLnBrk="1" hangingPunct="1">
              <a:buFontTx/>
              <a:buNone/>
            </a:pPr>
            <a:r>
              <a:rPr lang="en-US" sz="2400" dirty="0">
                <a:cs typeface="Arial" charset="0"/>
              </a:rPr>
              <a:t>R2. </a:t>
            </a:r>
            <a:r>
              <a:rPr lang="en-US" sz="2400" dirty="0">
                <a:solidFill>
                  <a:srgbClr val="FF0000"/>
                </a:solidFill>
                <a:cs typeface="Arial" charset="0"/>
              </a:rPr>
              <a:t>O  +  O</a:t>
            </a:r>
            <a:r>
              <a:rPr lang="en-US" sz="2400" baseline="-25000" dirty="0">
                <a:solidFill>
                  <a:srgbClr val="FF0000"/>
                </a:solidFill>
                <a:cs typeface="Arial" charset="0"/>
              </a:rPr>
              <a:t>2</a:t>
            </a:r>
            <a:r>
              <a:rPr lang="en-US" sz="2400" dirty="0">
                <a:solidFill>
                  <a:srgbClr val="FF0000"/>
                </a:solidFill>
                <a:cs typeface="Arial" charset="0"/>
              </a:rPr>
              <a:t>  +  M →   O</a:t>
            </a:r>
            <a:r>
              <a:rPr lang="en-US" sz="2400" baseline="-25000" dirty="0">
                <a:solidFill>
                  <a:srgbClr val="FF0000"/>
                </a:solidFill>
                <a:cs typeface="Arial" charset="0"/>
              </a:rPr>
              <a:t>3</a:t>
            </a:r>
            <a:r>
              <a:rPr lang="en-US" sz="2400" dirty="0">
                <a:solidFill>
                  <a:srgbClr val="FF0000"/>
                </a:solidFill>
                <a:cs typeface="Arial" charset="0"/>
              </a:rPr>
              <a:t>  +  M</a:t>
            </a:r>
            <a:r>
              <a:rPr lang="en-US" sz="2400" dirty="0">
                <a:cs typeface="Arial" charset="0"/>
              </a:rPr>
              <a:t>;	k</a:t>
            </a:r>
            <a:r>
              <a:rPr lang="en-US" sz="2400" baseline="-25000" dirty="0">
                <a:cs typeface="Arial" charset="0"/>
              </a:rPr>
              <a:t>2</a:t>
            </a:r>
            <a:r>
              <a:rPr lang="en-US" sz="2400" dirty="0">
                <a:cs typeface="Arial" charset="0"/>
              </a:rPr>
              <a:t> – termolecular </a:t>
            </a:r>
          </a:p>
          <a:p>
            <a:pPr eaLnBrk="1" hangingPunct="1">
              <a:buFontTx/>
              <a:buNone/>
            </a:pPr>
            <a:r>
              <a:rPr lang="en-US" sz="2400" dirty="0">
                <a:cs typeface="Arial" charset="0"/>
              </a:rPr>
              <a:t>R3. </a:t>
            </a:r>
            <a:r>
              <a:rPr lang="en-US" sz="2400" dirty="0">
                <a:solidFill>
                  <a:srgbClr val="FF0000"/>
                </a:solidFill>
                <a:cs typeface="Arial" charset="0"/>
              </a:rPr>
              <a:t>O</a:t>
            </a:r>
            <a:r>
              <a:rPr lang="en-US" sz="2400" baseline="-25000" dirty="0">
                <a:solidFill>
                  <a:srgbClr val="FF0000"/>
                </a:solidFill>
                <a:cs typeface="Arial" charset="0"/>
              </a:rPr>
              <a:t>3</a:t>
            </a:r>
            <a:r>
              <a:rPr lang="en-US" sz="2400" dirty="0">
                <a:solidFill>
                  <a:srgbClr val="FF0000"/>
                </a:solidFill>
                <a:cs typeface="Arial" charset="0"/>
              </a:rPr>
              <a:t> +  h</a:t>
            </a:r>
            <a:r>
              <a:rPr lang="el-GR" sz="2400" dirty="0">
                <a:solidFill>
                  <a:srgbClr val="FF0000"/>
                </a:solidFill>
                <a:cs typeface="Arial" charset="0"/>
              </a:rPr>
              <a:t>γ</a:t>
            </a:r>
            <a:r>
              <a:rPr lang="en-US" sz="2400" dirty="0">
                <a:solidFill>
                  <a:srgbClr val="FF0000"/>
                </a:solidFill>
                <a:cs typeface="Arial" charset="0"/>
              </a:rPr>
              <a:t>	     →   O</a:t>
            </a:r>
            <a:r>
              <a:rPr lang="en-US" sz="2400" baseline="-25000" dirty="0">
                <a:solidFill>
                  <a:srgbClr val="FF0000"/>
                </a:solidFill>
                <a:cs typeface="Arial" charset="0"/>
              </a:rPr>
              <a:t>2</a:t>
            </a:r>
            <a:r>
              <a:rPr lang="en-US" sz="2400" dirty="0">
                <a:solidFill>
                  <a:srgbClr val="FF0000"/>
                </a:solidFill>
                <a:cs typeface="Arial" charset="0"/>
              </a:rPr>
              <a:t>  +  O(</a:t>
            </a:r>
            <a:r>
              <a:rPr lang="en-US" sz="2400" baseline="30000" dirty="0">
                <a:solidFill>
                  <a:srgbClr val="FF0000"/>
                </a:solidFill>
                <a:cs typeface="Arial" charset="0"/>
              </a:rPr>
              <a:t>3</a:t>
            </a:r>
            <a:r>
              <a:rPr lang="en-US" sz="2400" dirty="0">
                <a:solidFill>
                  <a:srgbClr val="FF0000"/>
                </a:solidFill>
                <a:cs typeface="Arial" charset="0"/>
              </a:rPr>
              <a:t>P);</a:t>
            </a:r>
            <a:r>
              <a:rPr lang="en-US" sz="2400" dirty="0">
                <a:cs typeface="Arial" charset="0"/>
              </a:rPr>
              <a:t>	k</a:t>
            </a:r>
            <a:r>
              <a:rPr lang="en-US" sz="2400" baseline="-25000" dirty="0">
                <a:cs typeface="Arial" charset="0"/>
              </a:rPr>
              <a:t>3a</a:t>
            </a:r>
            <a:r>
              <a:rPr lang="en-US" sz="2400" dirty="0">
                <a:cs typeface="Arial" charset="0"/>
              </a:rPr>
              <a:t> – photolysis           (Cycling)</a:t>
            </a:r>
          </a:p>
          <a:p>
            <a:pPr eaLnBrk="1" hangingPunct="1">
              <a:buFontTx/>
              <a:buNone/>
            </a:pPr>
            <a:r>
              <a:rPr lang="en-US" sz="2400" dirty="0">
                <a:cs typeface="Arial" charset="0"/>
              </a:rPr>
              <a:t>			     </a:t>
            </a:r>
            <a:r>
              <a:rPr lang="en-US" sz="2400" dirty="0">
                <a:solidFill>
                  <a:srgbClr val="FF0000"/>
                </a:solidFill>
                <a:cs typeface="Arial" charset="0"/>
              </a:rPr>
              <a:t>→   O</a:t>
            </a:r>
            <a:r>
              <a:rPr lang="en-US" sz="2400" baseline="-25000" dirty="0">
                <a:solidFill>
                  <a:srgbClr val="FF0000"/>
                </a:solidFill>
                <a:cs typeface="Arial" charset="0"/>
              </a:rPr>
              <a:t>2</a:t>
            </a:r>
            <a:r>
              <a:rPr lang="en-US" sz="2400" dirty="0">
                <a:solidFill>
                  <a:srgbClr val="FF0000"/>
                </a:solidFill>
                <a:cs typeface="Arial" charset="0"/>
              </a:rPr>
              <a:t>  +  O(</a:t>
            </a:r>
            <a:r>
              <a:rPr lang="en-US" sz="2400" baseline="30000" dirty="0">
                <a:solidFill>
                  <a:srgbClr val="FF0000"/>
                </a:solidFill>
                <a:cs typeface="Arial" charset="0"/>
              </a:rPr>
              <a:t>1</a:t>
            </a:r>
            <a:r>
              <a:rPr lang="en-US" sz="2400" dirty="0">
                <a:solidFill>
                  <a:srgbClr val="FF0000"/>
                </a:solidFill>
                <a:cs typeface="Arial" charset="0"/>
              </a:rPr>
              <a:t>D)</a:t>
            </a:r>
            <a:r>
              <a:rPr lang="en-US" sz="2400" dirty="0">
                <a:cs typeface="Arial" charset="0"/>
              </a:rPr>
              <a:t>;	k</a:t>
            </a:r>
            <a:r>
              <a:rPr lang="en-US" sz="2400" baseline="-25000" dirty="0">
                <a:cs typeface="Arial" charset="0"/>
              </a:rPr>
              <a:t>3b</a:t>
            </a:r>
            <a:r>
              <a:rPr lang="en-US" sz="2400" dirty="0">
                <a:cs typeface="Arial" charset="0"/>
              </a:rPr>
              <a:t> – photolysis</a:t>
            </a:r>
          </a:p>
          <a:p>
            <a:pPr eaLnBrk="1" hangingPunct="1">
              <a:buFontTx/>
              <a:buNone/>
            </a:pPr>
            <a:r>
              <a:rPr lang="en-US" sz="2400" dirty="0">
                <a:cs typeface="Arial" charset="0"/>
              </a:rPr>
              <a:t>R4. </a:t>
            </a:r>
            <a:r>
              <a:rPr lang="en-US" sz="2400" dirty="0">
                <a:solidFill>
                  <a:srgbClr val="FF0000"/>
                </a:solidFill>
                <a:cs typeface="Arial" charset="0"/>
              </a:rPr>
              <a:t>O  +  O</a:t>
            </a:r>
            <a:r>
              <a:rPr lang="en-US" sz="2400" baseline="-25000" dirty="0">
                <a:solidFill>
                  <a:srgbClr val="FF0000"/>
                </a:solidFill>
                <a:cs typeface="Arial" charset="0"/>
              </a:rPr>
              <a:t>3</a:t>
            </a:r>
            <a:r>
              <a:rPr lang="en-US" sz="2400" dirty="0">
                <a:solidFill>
                  <a:srgbClr val="FF0000"/>
                </a:solidFill>
                <a:cs typeface="Arial" charset="0"/>
              </a:rPr>
              <a:t> 	     →   O</a:t>
            </a:r>
            <a:r>
              <a:rPr lang="en-US" sz="2400" baseline="-25000" dirty="0">
                <a:solidFill>
                  <a:srgbClr val="FF0000"/>
                </a:solidFill>
                <a:cs typeface="Arial" charset="0"/>
              </a:rPr>
              <a:t>2</a:t>
            </a:r>
            <a:r>
              <a:rPr lang="en-US" sz="2400" dirty="0">
                <a:solidFill>
                  <a:srgbClr val="FF0000"/>
                </a:solidFill>
                <a:cs typeface="Arial" charset="0"/>
              </a:rPr>
              <a:t>  +  O</a:t>
            </a:r>
            <a:r>
              <a:rPr lang="en-US" sz="2400" baseline="-25000" dirty="0">
                <a:solidFill>
                  <a:srgbClr val="FF0000"/>
                </a:solidFill>
                <a:cs typeface="Arial" charset="0"/>
              </a:rPr>
              <a:t>2</a:t>
            </a:r>
            <a:r>
              <a:rPr lang="en-US" sz="2400" dirty="0">
                <a:cs typeface="Arial" charset="0"/>
              </a:rPr>
              <a:t>;	k</a:t>
            </a:r>
            <a:r>
              <a:rPr lang="en-US" sz="2400" baseline="-25000" dirty="0">
                <a:cs typeface="Arial" charset="0"/>
              </a:rPr>
              <a:t>4</a:t>
            </a:r>
            <a:r>
              <a:rPr lang="en-US" sz="2400" dirty="0">
                <a:cs typeface="Arial" charset="0"/>
              </a:rPr>
              <a:t> – bimolecular        </a:t>
            </a:r>
            <a:r>
              <a:rPr lang="en-US" sz="2400" b="1" u="sng" dirty="0">
                <a:cs typeface="Arial" charset="0"/>
              </a:rPr>
              <a:t>(Loss)</a:t>
            </a:r>
          </a:p>
        </p:txBody>
      </p:sp>
      <p:sp>
        <p:nvSpPr>
          <p:cNvPr id="3" name="Slide Number Placeholder 2"/>
          <p:cNvSpPr>
            <a:spLocks noGrp="1"/>
          </p:cNvSpPr>
          <p:nvPr>
            <p:ph type="sldNum" sz="quarter" idx="12"/>
          </p:nvPr>
        </p:nvSpPr>
        <p:spPr/>
        <p:txBody>
          <a:bodyPr/>
          <a:lstStyle/>
          <a:p>
            <a:pPr>
              <a:defRPr/>
            </a:pPr>
            <a:fld id="{14BD48BF-3493-4259-9F76-0A09A88BE8F1}" type="slidenum">
              <a:rPr lang="en-US" smtClean="0"/>
              <a:pPr>
                <a:defRPr/>
              </a:pPr>
              <a:t>17</a:t>
            </a:fld>
            <a:endParaRPr lang="en-US"/>
          </a:p>
        </p:txBody>
      </p:sp>
      <p:sp>
        <p:nvSpPr>
          <p:cNvPr id="2" name="Rectangle 2">
            <a:extLst>
              <a:ext uri="{FF2B5EF4-FFF2-40B4-BE49-F238E27FC236}">
                <a16:creationId xmlns:a16="http://schemas.microsoft.com/office/drawing/2014/main" id="{C0E220A1-0438-8A4A-FA4A-062953FF740A}"/>
              </a:ext>
            </a:extLst>
          </p:cNvPr>
          <p:cNvSpPr txBox="1">
            <a:spLocks noChangeArrowheads="1"/>
          </p:cNvSpPr>
          <p:nvPr/>
        </p:nvSpPr>
        <p:spPr>
          <a:xfrm>
            <a:off x="101416" y="22224"/>
            <a:ext cx="822220"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latin typeface="+mn-lt"/>
            </a:endParaRPr>
          </a:p>
        </p:txBody>
      </p:sp>
      <p:sp>
        <p:nvSpPr>
          <p:cNvPr id="12" name="Right Brace 11">
            <a:extLst>
              <a:ext uri="{FF2B5EF4-FFF2-40B4-BE49-F238E27FC236}">
                <a16:creationId xmlns:a16="http://schemas.microsoft.com/office/drawing/2014/main" id="{D652FCEA-B497-64A2-E01A-2DCE4742A075}"/>
              </a:ext>
            </a:extLst>
          </p:cNvPr>
          <p:cNvSpPr/>
          <p:nvPr/>
        </p:nvSpPr>
        <p:spPr>
          <a:xfrm>
            <a:off x="8610600" y="2397005"/>
            <a:ext cx="277091" cy="106644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20AE11DC-4F16-51BF-E7EA-BDDE021BD30A}"/>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grpSp>
        <p:nvGrpSpPr>
          <p:cNvPr id="5" name="Group 4">
            <a:extLst>
              <a:ext uri="{FF2B5EF4-FFF2-40B4-BE49-F238E27FC236}">
                <a16:creationId xmlns:a16="http://schemas.microsoft.com/office/drawing/2014/main" id="{3998FD9D-CB34-29FE-FC89-5925FBB7D37F}"/>
              </a:ext>
            </a:extLst>
          </p:cNvPr>
          <p:cNvGrpSpPr/>
          <p:nvPr/>
        </p:nvGrpSpPr>
        <p:grpSpPr>
          <a:xfrm>
            <a:off x="3939454" y="4806938"/>
            <a:ext cx="4948237" cy="1813878"/>
            <a:chOff x="1354770" y="3794759"/>
            <a:chExt cx="4948237" cy="1813878"/>
          </a:xfrm>
        </p:grpSpPr>
        <p:sp>
          <p:nvSpPr>
            <p:cNvPr id="6" name="Text Box 17">
              <a:extLst>
                <a:ext uri="{FF2B5EF4-FFF2-40B4-BE49-F238E27FC236}">
                  <a16:creationId xmlns:a16="http://schemas.microsoft.com/office/drawing/2014/main" id="{4987ED7D-E578-4796-63D6-7FE9015E7FCC}"/>
                </a:ext>
              </a:extLst>
            </p:cNvPr>
            <p:cNvSpPr txBox="1">
              <a:spLocks noChangeArrowheads="1"/>
            </p:cNvSpPr>
            <p:nvPr/>
          </p:nvSpPr>
          <p:spPr bwMode="auto">
            <a:xfrm>
              <a:off x="4054459" y="5211762"/>
              <a:ext cx="990600" cy="3968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8000"/>
                  </a:solidFill>
                  <a:effectLst/>
                  <a:uLnTx/>
                  <a:uFillTx/>
                  <a:latin typeface="Tahoma" charset="0"/>
                  <a:ea typeface="ＭＳ Ｐゴシック" charset="-128"/>
                  <a:cs typeface="+mn-cs"/>
                  <a:sym typeface="Wingdings" charset="2"/>
                </a:rPr>
                <a:t>slow</a:t>
              </a:r>
            </a:p>
          </p:txBody>
        </p:sp>
        <p:grpSp>
          <p:nvGrpSpPr>
            <p:cNvPr id="7" name="Group 6">
              <a:extLst>
                <a:ext uri="{FF2B5EF4-FFF2-40B4-BE49-F238E27FC236}">
                  <a16:creationId xmlns:a16="http://schemas.microsoft.com/office/drawing/2014/main" id="{F29A6940-7B29-3351-9B87-5D73E7DA5C6C}"/>
                </a:ext>
              </a:extLst>
            </p:cNvPr>
            <p:cNvGrpSpPr/>
            <p:nvPr/>
          </p:nvGrpSpPr>
          <p:grpSpPr>
            <a:xfrm>
              <a:off x="1354770" y="3794759"/>
              <a:ext cx="4948237" cy="1695450"/>
              <a:chOff x="1392222" y="3687762"/>
              <a:chExt cx="4948237" cy="1695450"/>
            </a:xfrm>
          </p:grpSpPr>
          <p:sp>
            <p:nvSpPr>
              <p:cNvPr id="8" name="Text Box 4">
                <a:extLst>
                  <a:ext uri="{FF2B5EF4-FFF2-40B4-BE49-F238E27FC236}">
                    <a16:creationId xmlns:a16="http://schemas.microsoft.com/office/drawing/2014/main" id="{C9657137-2316-847A-7FB1-80F9AFC42454}"/>
                  </a:ext>
                </a:extLst>
              </p:cNvPr>
              <p:cNvSpPr txBox="1">
                <a:spLocks noChangeArrowheads="1"/>
              </p:cNvSpPr>
              <p:nvPr/>
            </p:nvSpPr>
            <p:spPr bwMode="auto">
              <a:xfrm>
                <a:off x="2073259" y="3916362"/>
                <a:ext cx="4267200" cy="6413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Helvetica" charset="0"/>
                    <a:ea typeface="ＭＳ Ｐゴシック" charset="-128"/>
                    <a:cs typeface="+mn-cs"/>
                  </a:rPr>
                  <a:t>O          O</a:t>
                </a:r>
                <a:r>
                  <a:rPr kumimoji="0" lang="en-US" sz="3600" b="1" i="0" u="none" strike="noStrike" kern="1200" cap="none" spc="0" normalizeH="0" baseline="-25000" noProof="0">
                    <a:ln>
                      <a:noFill/>
                    </a:ln>
                    <a:solidFill>
                      <a:srgbClr val="000000"/>
                    </a:solidFill>
                    <a:effectLst/>
                    <a:uLnTx/>
                    <a:uFillTx/>
                    <a:latin typeface="Helvetica" charset="0"/>
                    <a:ea typeface="ＭＳ Ｐゴシック" charset="-128"/>
                    <a:cs typeface="+mn-cs"/>
                  </a:rPr>
                  <a:t>3</a:t>
                </a:r>
              </a:p>
            </p:txBody>
          </p:sp>
          <p:grpSp>
            <p:nvGrpSpPr>
              <p:cNvPr id="9" name="Group 8">
                <a:extLst>
                  <a:ext uri="{FF2B5EF4-FFF2-40B4-BE49-F238E27FC236}">
                    <a16:creationId xmlns:a16="http://schemas.microsoft.com/office/drawing/2014/main" id="{5ACD2253-CD69-1C98-9B21-7808E99B18B1}"/>
                  </a:ext>
                </a:extLst>
              </p:cNvPr>
              <p:cNvGrpSpPr/>
              <p:nvPr/>
            </p:nvGrpSpPr>
            <p:grpSpPr>
              <a:xfrm>
                <a:off x="1392222" y="3687762"/>
                <a:ext cx="4110037" cy="1695450"/>
                <a:chOff x="1392222" y="3687762"/>
                <a:chExt cx="4110037" cy="1695450"/>
              </a:xfrm>
            </p:grpSpPr>
            <p:sp>
              <p:nvSpPr>
                <p:cNvPr id="10" name="Line 5">
                  <a:extLst>
                    <a:ext uri="{FF2B5EF4-FFF2-40B4-BE49-F238E27FC236}">
                      <a16:creationId xmlns:a16="http://schemas.microsoft.com/office/drawing/2014/main" id="{3C98AE64-7E87-EF16-2142-54BA332F3E58}"/>
                    </a:ext>
                  </a:extLst>
                </p:cNvPr>
                <p:cNvSpPr>
                  <a:spLocks noChangeShapeType="1"/>
                </p:cNvSpPr>
                <p:nvPr/>
              </p:nvSpPr>
              <p:spPr bwMode="auto">
                <a:xfrm>
                  <a:off x="3673459" y="4068762"/>
                  <a:ext cx="914400" cy="0"/>
                </a:xfrm>
                <a:prstGeom prst="line">
                  <a:avLst/>
                </a:prstGeom>
                <a:noFill/>
                <a:ln w="571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11" name="Line 6">
                  <a:extLst>
                    <a:ext uri="{FF2B5EF4-FFF2-40B4-BE49-F238E27FC236}">
                      <a16:creationId xmlns:a16="http://schemas.microsoft.com/office/drawing/2014/main" id="{FCAECFDE-32C0-6C47-19B8-92A1A3810E51}"/>
                    </a:ext>
                  </a:extLst>
                </p:cNvPr>
                <p:cNvSpPr>
                  <a:spLocks noChangeShapeType="1"/>
                </p:cNvSpPr>
                <p:nvPr/>
              </p:nvSpPr>
              <p:spPr bwMode="auto">
                <a:xfrm rot="10800000">
                  <a:off x="3673459" y="4449762"/>
                  <a:ext cx="914400" cy="0"/>
                </a:xfrm>
                <a:prstGeom prst="line">
                  <a:avLst/>
                </a:prstGeom>
                <a:noFill/>
                <a:ln w="571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13" name="Rectangle 7">
                  <a:extLst>
                    <a:ext uri="{FF2B5EF4-FFF2-40B4-BE49-F238E27FC236}">
                      <a16:creationId xmlns:a16="http://schemas.microsoft.com/office/drawing/2014/main" id="{FC5320A3-9CB6-D1E8-8388-9612579BF1EB}"/>
                    </a:ext>
                  </a:extLst>
                </p:cNvPr>
                <p:cNvSpPr>
                  <a:spLocks noChangeArrowheads="1"/>
                </p:cNvSpPr>
                <p:nvPr/>
              </p:nvSpPr>
              <p:spPr bwMode="auto">
                <a:xfrm>
                  <a:off x="2911459" y="3687762"/>
                  <a:ext cx="2590800" cy="1143000"/>
                </a:xfrm>
                <a:prstGeom prst="rect">
                  <a:avLst/>
                </a:prstGeom>
                <a:noFill/>
                <a:ln w="38100">
                  <a:solidFill>
                    <a:schemeClr val="tx1"/>
                  </a:solidFill>
                  <a:prstDash val="dash"/>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16" name="Text Box 8">
                  <a:extLst>
                    <a:ext uri="{FF2B5EF4-FFF2-40B4-BE49-F238E27FC236}">
                      <a16:creationId xmlns:a16="http://schemas.microsoft.com/office/drawing/2014/main" id="{A8562EAA-A9EE-6BEF-9A03-EDF347CB93BB}"/>
                    </a:ext>
                  </a:extLst>
                </p:cNvPr>
                <p:cNvSpPr txBox="1">
                  <a:spLocks noChangeArrowheads="1"/>
                </p:cNvSpPr>
                <p:nvPr/>
              </p:nvSpPr>
              <p:spPr bwMode="auto">
                <a:xfrm>
                  <a:off x="1392222" y="3906837"/>
                  <a:ext cx="7620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Helvetica" charset="0"/>
                      <a:ea typeface="ＭＳ Ｐゴシック" charset="-128"/>
                      <a:cs typeface="+mn-cs"/>
                    </a:rPr>
                    <a:t>O</a:t>
                  </a:r>
                  <a:r>
                    <a:rPr kumimoji="0" lang="en-US" sz="3600" b="1" i="0" u="none" strike="noStrike" kern="1200" cap="none" spc="0" normalizeH="0" baseline="-25000" noProof="0">
                      <a:ln>
                        <a:noFill/>
                      </a:ln>
                      <a:solidFill>
                        <a:srgbClr val="000000"/>
                      </a:solidFill>
                      <a:effectLst/>
                      <a:uLnTx/>
                      <a:uFillTx/>
                      <a:latin typeface="Helvetica" charset="0"/>
                      <a:ea typeface="ＭＳ Ｐゴシック" charset="-128"/>
                      <a:cs typeface="+mn-cs"/>
                    </a:rPr>
                    <a:t>2</a:t>
                  </a:r>
                </a:p>
              </p:txBody>
            </p:sp>
            <p:sp>
              <p:nvSpPr>
                <p:cNvPr id="17" name="Line 9">
                  <a:extLst>
                    <a:ext uri="{FF2B5EF4-FFF2-40B4-BE49-F238E27FC236}">
                      <a16:creationId xmlns:a16="http://schemas.microsoft.com/office/drawing/2014/main" id="{5FF20318-3124-FD89-A55C-ADCBFA097EB0}"/>
                    </a:ext>
                  </a:extLst>
                </p:cNvPr>
                <p:cNvSpPr>
                  <a:spLocks noChangeShapeType="1"/>
                </p:cNvSpPr>
                <p:nvPr/>
              </p:nvSpPr>
              <p:spPr bwMode="auto">
                <a:xfrm>
                  <a:off x="2149459" y="4221162"/>
                  <a:ext cx="914400" cy="0"/>
                </a:xfrm>
                <a:prstGeom prst="line">
                  <a:avLst/>
                </a:prstGeom>
                <a:noFill/>
                <a:ln w="571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18" name="Line 10">
                  <a:extLst>
                    <a:ext uri="{FF2B5EF4-FFF2-40B4-BE49-F238E27FC236}">
                      <a16:creationId xmlns:a16="http://schemas.microsoft.com/office/drawing/2014/main" id="{6454A6CF-8E66-B846-9C7B-528335F7AE57}"/>
                    </a:ext>
                  </a:extLst>
                </p:cNvPr>
                <p:cNvSpPr>
                  <a:spLocks noChangeShapeType="1"/>
                </p:cNvSpPr>
                <p:nvPr/>
              </p:nvSpPr>
              <p:spPr bwMode="auto">
                <a:xfrm>
                  <a:off x="3292459" y="4525962"/>
                  <a:ext cx="0" cy="685800"/>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19" name="Line 11">
                  <a:extLst>
                    <a:ext uri="{FF2B5EF4-FFF2-40B4-BE49-F238E27FC236}">
                      <a16:creationId xmlns:a16="http://schemas.microsoft.com/office/drawing/2014/main" id="{6E936C74-8E0A-5F39-95C3-7E63094AA120}"/>
                    </a:ext>
                  </a:extLst>
                </p:cNvPr>
                <p:cNvSpPr>
                  <a:spLocks noChangeShapeType="1"/>
                </p:cNvSpPr>
                <p:nvPr/>
              </p:nvSpPr>
              <p:spPr bwMode="auto">
                <a:xfrm>
                  <a:off x="4968859" y="4525962"/>
                  <a:ext cx="0" cy="685800"/>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20" name="Line 12">
                  <a:extLst>
                    <a:ext uri="{FF2B5EF4-FFF2-40B4-BE49-F238E27FC236}">
                      <a16:creationId xmlns:a16="http://schemas.microsoft.com/office/drawing/2014/main" id="{89093F0A-DC83-916B-1FB6-C9869E486206}"/>
                    </a:ext>
                  </a:extLst>
                </p:cNvPr>
                <p:cNvSpPr>
                  <a:spLocks noChangeShapeType="1"/>
                </p:cNvSpPr>
                <p:nvPr/>
              </p:nvSpPr>
              <p:spPr bwMode="auto">
                <a:xfrm>
                  <a:off x="3292459" y="5211762"/>
                  <a:ext cx="1676400" cy="0"/>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21" name="Line 13">
                  <a:extLst>
                    <a:ext uri="{FF2B5EF4-FFF2-40B4-BE49-F238E27FC236}">
                      <a16:creationId xmlns:a16="http://schemas.microsoft.com/office/drawing/2014/main" id="{317C6255-A617-B5FF-2D95-4B598D42EF7E}"/>
                    </a:ext>
                  </a:extLst>
                </p:cNvPr>
                <p:cNvSpPr>
                  <a:spLocks noChangeShapeType="1"/>
                </p:cNvSpPr>
                <p:nvPr/>
              </p:nvSpPr>
              <p:spPr bwMode="auto">
                <a:xfrm>
                  <a:off x="1616059" y="5364162"/>
                  <a:ext cx="2438400" cy="0"/>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22" name="Line 14">
                  <a:extLst>
                    <a:ext uri="{FF2B5EF4-FFF2-40B4-BE49-F238E27FC236}">
                      <a16:creationId xmlns:a16="http://schemas.microsoft.com/office/drawing/2014/main" id="{EEB4A4D0-14C2-00EB-93C4-6FD5294EACF2}"/>
                    </a:ext>
                  </a:extLst>
                </p:cNvPr>
                <p:cNvSpPr>
                  <a:spLocks noChangeShapeType="1"/>
                </p:cNvSpPr>
                <p:nvPr/>
              </p:nvSpPr>
              <p:spPr bwMode="auto">
                <a:xfrm>
                  <a:off x="1625584" y="4497387"/>
                  <a:ext cx="4763" cy="871538"/>
                </a:xfrm>
                <a:prstGeom prst="line">
                  <a:avLst/>
                </a:prstGeom>
                <a:noFill/>
                <a:ln w="38100">
                  <a:solidFill>
                    <a:schemeClr val="tx1"/>
                  </a:solidFill>
                  <a:round/>
                  <a:headEnd type="triangle"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23" name="Line 15">
                  <a:extLst>
                    <a:ext uri="{FF2B5EF4-FFF2-40B4-BE49-F238E27FC236}">
                      <a16:creationId xmlns:a16="http://schemas.microsoft.com/office/drawing/2014/main" id="{F610C468-42F8-81EC-7AB2-B8ECFCC68C02}"/>
                    </a:ext>
                  </a:extLst>
                </p:cNvPr>
                <p:cNvSpPr>
                  <a:spLocks noChangeShapeType="1"/>
                </p:cNvSpPr>
                <p:nvPr/>
              </p:nvSpPr>
              <p:spPr bwMode="auto">
                <a:xfrm>
                  <a:off x="4054459" y="5230812"/>
                  <a:ext cx="0" cy="152400"/>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charset="0"/>
                    <a:ea typeface="ＭＳ Ｐゴシック" charset="-128"/>
                    <a:cs typeface="+mn-cs"/>
                  </a:endParaRPr>
                </a:p>
              </p:txBody>
            </p:sp>
            <p:sp>
              <p:nvSpPr>
                <p:cNvPr id="24" name="Text Box 16">
                  <a:extLst>
                    <a:ext uri="{FF2B5EF4-FFF2-40B4-BE49-F238E27FC236}">
                      <a16:creationId xmlns:a16="http://schemas.microsoft.com/office/drawing/2014/main" id="{31EA6B3C-7BDF-71FB-9F4B-AE652A9E835D}"/>
                    </a:ext>
                  </a:extLst>
                </p:cNvPr>
                <p:cNvSpPr txBox="1">
                  <a:spLocks noChangeArrowheads="1"/>
                </p:cNvSpPr>
                <p:nvPr/>
              </p:nvSpPr>
              <p:spPr bwMode="auto">
                <a:xfrm>
                  <a:off x="1844659" y="3687762"/>
                  <a:ext cx="990600" cy="3968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8000"/>
                      </a:solidFill>
                      <a:effectLst/>
                      <a:uLnTx/>
                      <a:uFillTx/>
                      <a:latin typeface="Tahoma" charset="0"/>
                      <a:ea typeface="ＭＳ Ｐゴシック" charset="-128"/>
                      <a:cs typeface="+mn-cs"/>
                      <a:sym typeface="Wingdings" charset="2"/>
                    </a:rPr>
                    <a:t>slow</a:t>
                  </a:r>
                </a:p>
              </p:txBody>
            </p:sp>
            <p:sp>
              <p:nvSpPr>
                <p:cNvPr id="25" name="Text Box 18">
                  <a:extLst>
                    <a:ext uri="{FF2B5EF4-FFF2-40B4-BE49-F238E27FC236}">
                      <a16:creationId xmlns:a16="http://schemas.microsoft.com/office/drawing/2014/main" id="{E1B06C50-EA98-D2EC-59B6-C484341089DD}"/>
                    </a:ext>
                  </a:extLst>
                </p:cNvPr>
                <p:cNvSpPr txBox="1">
                  <a:spLocks noChangeArrowheads="1"/>
                </p:cNvSpPr>
                <p:nvPr/>
              </p:nvSpPr>
              <p:spPr bwMode="auto">
                <a:xfrm>
                  <a:off x="3813159" y="4043362"/>
                  <a:ext cx="990600" cy="3968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ahoma" charset="0"/>
                      <a:ea typeface="ＭＳ Ｐゴシック" charset="-128"/>
                      <a:cs typeface="+mn-cs"/>
                      <a:sym typeface="Wingdings" charset="2"/>
                    </a:rPr>
                    <a:t>fast</a:t>
                  </a:r>
                </a:p>
              </p:txBody>
            </p:sp>
            <p:sp>
              <p:nvSpPr>
                <p:cNvPr id="26" name="Text Box 21">
                  <a:extLst>
                    <a:ext uri="{FF2B5EF4-FFF2-40B4-BE49-F238E27FC236}">
                      <a16:creationId xmlns:a16="http://schemas.microsoft.com/office/drawing/2014/main" id="{A790EAFE-7870-3694-94B1-9DBE55934AA5}"/>
                    </a:ext>
                  </a:extLst>
                </p:cNvPr>
                <p:cNvSpPr txBox="1">
                  <a:spLocks noChangeArrowheads="1"/>
                </p:cNvSpPr>
                <p:nvPr/>
              </p:nvSpPr>
              <p:spPr bwMode="auto">
                <a:xfrm>
                  <a:off x="3876659" y="3700462"/>
                  <a:ext cx="685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charset="0"/>
                      <a:ea typeface="ＭＳ Ｐゴシック" charset="-128"/>
                      <a:cs typeface="+mn-cs"/>
                    </a:rPr>
                    <a:t>R2</a:t>
                  </a:r>
                </a:p>
              </p:txBody>
            </p:sp>
            <p:sp>
              <p:nvSpPr>
                <p:cNvPr id="27" name="Text Box 22">
                  <a:extLst>
                    <a:ext uri="{FF2B5EF4-FFF2-40B4-BE49-F238E27FC236}">
                      <a16:creationId xmlns:a16="http://schemas.microsoft.com/office/drawing/2014/main" id="{008A9270-FBCB-359A-A4D1-AE9FB77AD2AE}"/>
                    </a:ext>
                  </a:extLst>
                </p:cNvPr>
                <p:cNvSpPr txBox="1">
                  <a:spLocks noChangeArrowheads="1"/>
                </p:cNvSpPr>
                <p:nvPr/>
              </p:nvSpPr>
              <p:spPr bwMode="auto">
                <a:xfrm>
                  <a:off x="3902059" y="4449762"/>
                  <a:ext cx="685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charset="0"/>
                      <a:ea typeface="ＭＳ Ｐゴシック" charset="-128"/>
                      <a:cs typeface="+mn-cs"/>
                    </a:rPr>
                    <a:t>R3</a:t>
                  </a:r>
                </a:p>
              </p:txBody>
            </p:sp>
            <p:sp>
              <p:nvSpPr>
                <p:cNvPr id="28" name="Text Box 23">
                  <a:extLst>
                    <a:ext uri="{FF2B5EF4-FFF2-40B4-BE49-F238E27FC236}">
                      <a16:creationId xmlns:a16="http://schemas.microsoft.com/office/drawing/2014/main" id="{3E0AB15A-C592-5131-D1AD-9D971EF1BAD0}"/>
                    </a:ext>
                  </a:extLst>
                </p:cNvPr>
                <p:cNvSpPr txBox="1">
                  <a:spLocks noChangeArrowheads="1"/>
                </p:cNvSpPr>
                <p:nvPr/>
              </p:nvSpPr>
              <p:spPr bwMode="auto">
                <a:xfrm>
                  <a:off x="3886184" y="4814887"/>
                  <a:ext cx="685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charset="0"/>
                      <a:ea typeface="ＭＳ Ｐゴシック" charset="-128"/>
                      <a:cs typeface="+mn-cs"/>
                    </a:rPr>
                    <a:t>R4</a:t>
                  </a:r>
                </a:p>
              </p:txBody>
            </p:sp>
            <p:sp>
              <p:nvSpPr>
                <p:cNvPr id="29" name="Text Box 24">
                  <a:extLst>
                    <a:ext uri="{FF2B5EF4-FFF2-40B4-BE49-F238E27FC236}">
                      <a16:creationId xmlns:a16="http://schemas.microsoft.com/office/drawing/2014/main" id="{9C4CDDFF-C089-3706-C7FE-A599124589F3}"/>
                    </a:ext>
                  </a:extLst>
                </p:cNvPr>
                <p:cNvSpPr txBox="1">
                  <a:spLocks noChangeArrowheads="1"/>
                </p:cNvSpPr>
                <p:nvPr/>
              </p:nvSpPr>
              <p:spPr bwMode="auto">
                <a:xfrm>
                  <a:off x="2443147" y="3843337"/>
                  <a:ext cx="685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charset="0"/>
                      <a:ea typeface="ＭＳ Ｐゴシック" charset="-128"/>
                      <a:cs typeface="+mn-cs"/>
                    </a:rPr>
                    <a:t>R1</a:t>
                  </a:r>
                </a:p>
              </p:txBody>
            </p:sp>
          </p:grpSp>
        </p:grpSp>
      </p:grpSp>
      <p:pic>
        <p:nvPicPr>
          <p:cNvPr id="30" name="Picture 82" descr="Image result for sydney chapman">
            <a:extLst>
              <a:ext uri="{FF2B5EF4-FFF2-40B4-BE49-F238E27FC236}">
                <a16:creationId xmlns:a16="http://schemas.microsoft.com/office/drawing/2014/main" id="{05249FB2-9AB8-CE45-D42C-60484B6A6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 y="4580417"/>
            <a:ext cx="1494957" cy="224243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089F0C1-1847-64B8-152B-F1ED89EED277}"/>
              </a:ext>
            </a:extLst>
          </p:cNvPr>
          <p:cNvSpPr txBox="1"/>
          <p:nvPr/>
        </p:nvSpPr>
        <p:spPr>
          <a:xfrm>
            <a:off x="1534794" y="6151276"/>
            <a:ext cx="209776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charset="0"/>
                <a:ea typeface="ＭＳ Ｐゴシック" charset="-128"/>
                <a:cs typeface="+mn-cs"/>
              </a:rPr>
              <a:t>Sydney Chapman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charset="0"/>
                <a:ea typeface="ＭＳ Ｐゴシック" charset="-128"/>
                <a:cs typeface="+mn-cs"/>
              </a:rPr>
              <a:t>(1888-1970)</a:t>
            </a:r>
          </a:p>
        </p:txBody>
      </p:sp>
      <p:sp>
        <p:nvSpPr>
          <p:cNvPr id="33" name="TextBox 32">
            <a:extLst>
              <a:ext uri="{FF2B5EF4-FFF2-40B4-BE49-F238E27FC236}">
                <a16:creationId xmlns:a16="http://schemas.microsoft.com/office/drawing/2014/main" id="{342F7D2D-77A9-1394-3758-35EBDBA0E754}"/>
              </a:ext>
            </a:extLst>
          </p:cNvPr>
          <p:cNvSpPr txBox="1"/>
          <p:nvPr/>
        </p:nvSpPr>
        <p:spPr>
          <a:xfrm>
            <a:off x="1889852" y="4245519"/>
            <a:ext cx="6627042" cy="369332"/>
          </a:xfrm>
          <a:prstGeom prst="rect">
            <a:avLst/>
          </a:prstGeom>
          <a:noFill/>
        </p:spPr>
        <p:txBody>
          <a:bodyPr wrap="square">
            <a:spAutoFit/>
          </a:bodyPr>
          <a:lstStyle/>
          <a:p>
            <a:r>
              <a:rPr lang="en-US" dirty="0"/>
              <a:t>[M] designates the total atmospheric gas concentration</a:t>
            </a:r>
          </a:p>
        </p:txBody>
      </p:sp>
    </p:spTree>
    <p:extLst>
      <p:ext uri="{BB962C8B-B14F-4D97-AF65-F5344CB8AC3E}">
        <p14:creationId xmlns:p14="http://schemas.microsoft.com/office/powerpoint/2010/main" val="364831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8273" y="625542"/>
            <a:ext cx="4483608" cy="658602"/>
          </a:xfrm>
        </p:spPr>
        <p:txBody>
          <a:bodyPr>
            <a:normAutofit/>
          </a:bodyPr>
          <a:lstStyle/>
          <a:p>
            <a:r>
              <a:rPr lang="en-US" sz="2800" b="1" dirty="0">
                <a:latin typeface="+mn-lt"/>
              </a:rPr>
              <a:t>Brief aside on rate equations</a:t>
            </a:r>
            <a:endParaRPr lang="en-US" sz="2800" dirty="0">
              <a:latin typeface="+mn-lt"/>
            </a:endParaRPr>
          </a:p>
        </p:txBody>
      </p:sp>
      <p:sp>
        <p:nvSpPr>
          <p:cNvPr id="3" name="Content Placeholder 2"/>
          <p:cNvSpPr>
            <a:spLocks noGrp="1"/>
          </p:cNvSpPr>
          <p:nvPr>
            <p:ph idx="1"/>
          </p:nvPr>
        </p:nvSpPr>
        <p:spPr>
          <a:xfrm>
            <a:off x="838200" y="1498850"/>
            <a:ext cx="10515600" cy="859415"/>
          </a:xfrm>
        </p:spPr>
        <p:txBody>
          <a:bodyPr>
            <a:normAutofit/>
          </a:bodyPr>
          <a:lstStyle/>
          <a:p>
            <a:r>
              <a:rPr lang="en-US" sz="2600" dirty="0"/>
              <a:t>If “A” reacts with “B”, (A + B → C + D) we can measure (or calculate) a rate constant for the reaction, and the reaction rate is given by</a:t>
            </a:r>
          </a:p>
        </p:txBody>
      </p:sp>
      <p:sp>
        <p:nvSpPr>
          <p:cNvPr id="4" name="Slide Number Placeholder 3">
            <a:extLst>
              <a:ext uri="{FF2B5EF4-FFF2-40B4-BE49-F238E27FC236}">
                <a16:creationId xmlns:a16="http://schemas.microsoft.com/office/drawing/2014/main" id="{C774DBB3-7B79-47B3-BC2B-B1F0D85D09E7}"/>
              </a:ext>
            </a:extLst>
          </p:cNvPr>
          <p:cNvSpPr>
            <a:spLocks noGrp="1"/>
          </p:cNvSpPr>
          <p:nvPr>
            <p:ph type="sldNum" sz="quarter" idx="12"/>
          </p:nvPr>
        </p:nvSpPr>
        <p:spPr/>
        <p:txBody>
          <a:bodyPr/>
          <a:lstStyle/>
          <a:p>
            <a:fld id="{6D489A60-49DC-41AE-BF57-2481999B4D98}" type="slidenum">
              <a:rPr lang="en-US" smtClean="0"/>
              <a:t>18</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305318-E632-8B51-C51B-6FCFE42B67D9}"/>
                  </a:ext>
                </a:extLst>
              </p:cNvPr>
              <p:cNvSpPr txBox="1"/>
              <p:nvPr/>
            </p:nvSpPr>
            <p:spPr>
              <a:xfrm>
                <a:off x="1108816" y="2525123"/>
                <a:ext cx="3630353" cy="538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pt-BR" i="1" smtClean="0">
                              <a:latin typeface="Cambria Math" panose="02040503050406030204" pitchFamily="18" charset="0"/>
                            </a:rPr>
                          </m:ctrlPr>
                        </m:fPr>
                        <m:num>
                          <m:r>
                            <a:rPr lang="en-US" b="0" i="1" smtClean="0">
                              <a:latin typeface="Cambria Math" panose="02040503050406030204" pitchFamily="18" charset="0"/>
                            </a:rPr>
                            <m:t>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i="1">
                          <a:latin typeface="Cambria Math" panose="02040503050406030204" pitchFamily="18" charset="0"/>
                        </a:rPr>
                        <m:t>−</m:t>
                      </m:r>
                      <m:f>
                        <m:fPr>
                          <m:ctrlPr>
                            <a:rPr lang="pt-BR" i="1">
                              <a:latin typeface="Cambria Math" panose="02040503050406030204" pitchFamily="18" charset="0"/>
                            </a:rPr>
                          </m:ctrlPr>
                        </m:fPr>
                        <m:num>
                          <m:r>
                            <a:rPr lang="en-US" i="1">
                              <a:latin typeface="Cambria Math" panose="02040503050406030204" pitchFamily="18" charset="0"/>
                            </a:rPr>
                            <m:t>𝑑</m:t>
                          </m:r>
                          <m:d>
                            <m:dPr>
                              <m:begChr m:val="["/>
                              <m:endChr m:val="]"/>
                              <m:ctrlPr>
                                <a:rPr lang="en-US" i="1">
                                  <a:latin typeface="Cambria Math" panose="02040503050406030204" pitchFamily="18" charset="0"/>
                                </a:rPr>
                              </m:ctrlPr>
                            </m:dPr>
                            <m:e>
                              <m:r>
                                <a:rPr lang="en-US" i="1">
                                  <a:latin typeface="Cambria Math" panose="02040503050406030204" pitchFamily="18" charset="0"/>
                                </a:rPr>
                                <m:t>𝐵</m:t>
                              </m:r>
                            </m:e>
                          </m:d>
                        </m:num>
                        <m:den>
                          <m:r>
                            <a:rPr lang="en-US" i="1">
                              <a:latin typeface="Cambria Math" panose="02040503050406030204" pitchFamily="18" charset="0"/>
                            </a:rPr>
                            <m:t>𝑑𝑡</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𝜅</m:t>
                          </m:r>
                        </m:e>
                        <m:sub>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𝐴</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𝐵</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B5305318-E632-8B51-C51B-6FCFE42B67D9}"/>
                  </a:ext>
                </a:extLst>
              </p:cNvPr>
              <p:cNvSpPr txBox="1">
                <a:spLocks noRot="1" noChangeAspect="1" noMove="1" noResize="1" noEditPoints="1" noAdjustHandles="1" noChangeArrowheads="1" noChangeShapeType="1" noTextEdit="1"/>
              </p:cNvSpPr>
              <p:nvPr/>
            </p:nvSpPr>
            <p:spPr>
              <a:xfrm>
                <a:off x="1108816" y="2525123"/>
                <a:ext cx="3630353" cy="538096"/>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0EDCB46-2478-4648-7D45-72AB1B31F8DB}"/>
              </a:ext>
            </a:extLst>
          </p:cNvPr>
          <p:cNvSpPr txBox="1"/>
          <p:nvPr/>
        </p:nvSpPr>
        <p:spPr>
          <a:xfrm>
            <a:off x="460828" y="3230077"/>
            <a:ext cx="10201630" cy="1938992"/>
          </a:xfrm>
          <a:prstGeom prst="rect">
            <a:avLst/>
          </a:prstGeom>
          <a:noFill/>
        </p:spPr>
        <p:txBody>
          <a:bodyPr wrap="square">
            <a:spAutoFit/>
          </a:bodyPr>
          <a:lstStyle/>
          <a:p>
            <a:pPr marL="742950" lvl="1" indent="-285750">
              <a:buFont typeface="Arial" panose="020B0604020202020204" pitchFamily="34" charset="0"/>
              <a:buChar char="•"/>
            </a:pPr>
            <a:r>
              <a:rPr lang="en-US" sz="2400" dirty="0"/>
              <a:t>[A] – concentration of molecule A</a:t>
            </a:r>
          </a:p>
          <a:p>
            <a:pPr marL="742950" lvl="1" indent="-285750">
              <a:buFont typeface="Arial" panose="020B0604020202020204" pitchFamily="34" charset="0"/>
              <a:buChar char="•"/>
            </a:pPr>
            <a:r>
              <a:rPr lang="en-US" sz="2400" dirty="0"/>
              <a:t>-d[A]/dt – rate of loss or removal of A</a:t>
            </a:r>
          </a:p>
          <a:p>
            <a:pPr marL="742950" lvl="1" indent="-285750">
              <a:buFont typeface="Arial" panose="020B0604020202020204" pitchFamily="34" charset="0"/>
              <a:buChar char="•"/>
            </a:pPr>
            <a:r>
              <a:rPr lang="en-US" sz="2400" dirty="0" err="1"/>
              <a:t>k</a:t>
            </a:r>
            <a:r>
              <a:rPr lang="en-US" sz="2400" baseline="-25000" dirty="0" err="1"/>
              <a:t>A+B</a:t>
            </a:r>
            <a:r>
              <a:rPr lang="en-US" sz="2400" dirty="0"/>
              <a:t> – rate constant for reaction of A and B; rate constants are temperature and sometimes pressure dependent</a:t>
            </a:r>
          </a:p>
          <a:p>
            <a:pPr marL="742950" lvl="1" indent="-285750">
              <a:buFont typeface="Arial" panose="020B0604020202020204" pitchFamily="34" charset="0"/>
              <a:buChar char="•"/>
            </a:pPr>
            <a:r>
              <a:rPr lang="en-US" sz="2400" dirty="0"/>
              <a:t>R = </a:t>
            </a:r>
            <a:r>
              <a:rPr lang="en-US" sz="2400" dirty="0" err="1"/>
              <a:t>k</a:t>
            </a:r>
            <a:r>
              <a:rPr lang="en-US" sz="2400" baseline="-25000" dirty="0" err="1"/>
              <a:t>A+B</a:t>
            </a:r>
            <a:r>
              <a:rPr lang="en-US" sz="2400" dirty="0"/>
              <a:t>× [A] ×[B] is the “rate” or “reaction rate” of  the A + B reaction</a:t>
            </a:r>
          </a:p>
        </p:txBody>
      </p:sp>
      <p:sp>
        <p:nvSpPr>
          <p:cNvPr id="6" name="Star: 5 Points 5">
            <a:extLst>
              <a:ext uri="{FF2B5EF4-FFF2-40B4-BE49-F238E27FC236}">
                <a16:creationId xmlns:a16="http://schemas.microsoft.com/office/drawing/2014/main" id="{B37D8A8C-BD1B-5AD7-FE75-A18BF55E6F9D}"/>
              </a:ext>
            </a:extLst>
          </p:cNvPr>
          <p:cNvSpPr/>
          <p:nvPr/>
        </p:nvSpPr>
        <p:spPr>
          <a:xfrm>
            <a:off x="11576304" y="133465"/>
            <a:ext cx="484632" cy="4114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010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272" y="625542"/>
            <a:ext cx="5239327" cy="658602"/>
          </a:xfrm>
        </p:spPr>
        <p:txBody>
          <a:bodyPr>
            <a:normAutofit fontScale="90000"/>
          </a:bodyPr>
          <a:lstStyle/>
          <a:p>
            <a:r>
              <a:rPr lang="en-US" sz="2800" b="1" dirty="0">
                <a:latin typeface="+mn-lt"/>
              </a:rPr>
              <a:t>Brief aside on rate equations (cont.)</a:t>
            </a:r>
            <a:endParaRPr lang="en-US" sz="2800" dirty="0">
              <a:latin typeface="+mn-lt"/>
            </a:endParaRPr>
          </a:p>
        </p:txBody>
      </p:sp>
      <p:sp>
        <p:nvSpPr>
          <p:cNvPr id="4" name="Slide Number Placeholder 3">
            <a:extLst>
              <a:ext uri="{FF2B5EF4-FFF2-40B4-BE49-F238E27FC236}">
                <a16:creationId xmlns:a16="http://schemas.microsoft.com/office/drawing/2014/main" id="{C774DBB3-7B79-47B3-BC2B-B1F0D85D09E7}"/>
              </a:ext>
            </a:extLst>
          </p:cNvPr>
          <p:cNvSpPr>
            <a:spLocks noGrp="1"/>
          </p:cNvSpPr>
          <p:nvPr>
            <p:ph type="sldNum" sz="quarter" idx="12"/>
          </p:nvPr>
        </p:nvSpPr>
        <p:spPr/>
        <p:txBody>
          <a:bodyPr/>
          <a:lstStyle/>
          <a:p>
            <a:fld id="{6D489A60-49DC-41AE-BF57-2481999B4D98}" type="slidenum">
              <a:rPr lang="en-US" smtClean="0"/>
              <a:t>19</a:t>
            </a:fld>
            <a:endParaRPr lang="en-US"/>
          </a:p>
        </p:txBody>
      </p:sp>
      <p:sp>
        <p:nvSpPr>
          <p:cNvPr id="6" name="Star: 5 Points 5">
            <a:extLst>
              <a:ext uri="{FF2B5EF4-FFF2-40B4-BE49-F238E27FC236}">
                <a16:creationId xmlns:a16="http://schemas.microsoft.com/office/drawing/2014/main" id="{B37D8A8C-BD1B-5AD7-FE75-A18BF55E6F9D}"/>
              </a:ext>
            </a:extLst>
          </p:cNvPr>
          <p:cNvSpPr/>
          <p:nvPr/>
        </p:nvSpPr>
        <p:spPr>
          <a:xfrm>
            <a:off x="11576304" y="133465"/>
            <a:ext cx="484632" cy="4114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2A05145-F8C9-5FD0-0E4E-6EA8A7A10CB0}"/>
              </a:ext>
            </a:extLst>
          </p:cNvPr>
          <p:cNvSpPr>
            <a:spLocks noGrp="1"/>
          </p:cNvSpPr>
          <p:nvPr>
            <p:ph idx="1"/>
          </p:nvPr>
        </p:nvSpPr>
        <p:spPr>
          <a:xfrm>
            <a:off x="860135" y="1567007"/>
            <a:ext cx="10515600" cy="365125"/>
          </a:xfrm>
        </p:spPr>
        <p:txBody>
          <a:bodyPr>
            <a:normAutofit fontScale="85000" lnSpcReduction="20000"/>
          </a:bodyPr>
          <a:lstStyle/>
          <a:p>
            <a:r>
              <a:rPr lang="en-US" dirty="0"/>
              <a:t>For a termolecular reaction: A + B + C → products </a:t>
            </a:r>
          </a:p>
          <a:p>
            <a:pPr marL="0" indent="0">
              <a:buNone/>
            </a:pP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BE373E-962C-40E6-BC46-E1564A6C17AD}"/>
                  </a:ext>
                </a:extLst>
              </p:cNvPr>
              <p:cNvSpPr txBox="1"/>
              <p:nvPr/>
            </p:nvSpPr>
            <p:spPr>
              <a:xfrm>
                <a:off x="1099580" y="2035595"/>
                <a:ext cx="5403339" cy="538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pt-BR" i="1" smtClean="0">
                              <a:latin typeface="Cambria Math" panose="02040503050406030204" pitchFamily="18" charset="0"/>
                            </a:rPr>
                          </m:ctrlPr>
                        </m:fPr>
                        <m:num>
                          <m:r>
                            <a:rPr lang="en-US" b="0" i="1" smtClean="0">
                              <a:latin typeface="Cambria Math" panose="02040503050406030204" pitchFamily="18" charset="0"/>
                            </a:rPr>
                            <m:t>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i="1">
                          <a:latin typeface="Cambria Math" panose="02040503050406030204" pitchFamily="18" charset="0"/>
                        </a:rPr>
                        <m:t>−</m:t>
                      </m:r>
                      <m:f>
                        <m:fPr>
                          <m:ctrlPr>
                            <a:rPr lang="pt-BR" i="1">
                              <a:latin typeface="Cambria Math" panose="02040503050406030204" pitchFamily="18" charset="0"/>
                            </a:rPr>
                          </m:ctrlPr>
                        </m:fPr>
                        <m:num>
                          <m:r>
                            <a:rPr lang="en-US" i="1">
                              <a:latin typeface="Cambria Math" panose="02040503050406030204" pitchFamily="18" charset="0"/>
                            </a:rPr>
                            <m:t>𝑑</m:t>
                          </m:r>
                          <m:d>
                            <m:dPr>
                              <m:begChr m:val="["/>
                              <m:endChr m:val="]"/>
                              <m:ctrlPr>
                                <a:rPr lang="en-US" i="1">
                                  <a:latin typeface="Cambria Math" panose="02040503050406030204" pitchFamily="18" charset="0"/>
                                </a:rPr>
                              </m:ctrlPr>
                            </m:dPr>
                            <m:e>
                              <m:r>
                                <a:rPr lang="en-US" i="1">
                                  <a:latin typeface="Cambria Math" panose="02040503050406030204" pitchFamily="18" charset="0"/>
                                </a:rPr>
                                <m:t>𝐵</m:t>
                              </m:r>
                            </m:e>
                          </m:d>
                        </m:num>
                        <m:den>
                          <m:r>
                            <a:rPr lang="en-US" i="1">
                              <a:latin typeface="Cambria Math" panose="02040503050406030204" pitchFamily="18" charset="0"/>
                            </a:rPr>
                            <m:t>𝑑𝑡</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f>
                            <m:fPr>
                              <m:ctrlPr>
                                <a:rPr lang="pt-BR" i="1">
                                  <a:latin typeface="Cambria Math" panose="02040503050406030204" pitchFamily="18" charset="0"/>
                                </a:rPr>
                              </m:ctrlPr>
                            </m:fPr>
                            <m:num>
                              <m:r>
                                <a:rPr lang="en-US" i="1">
                                  <a:latin typeface="Cambria Math" panose="02040503050406030204" pitchFamily="18" charset="0"/>
                                </a:rPr>
                                <m:t>𝑑</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𝐶</m:t>
                                  </m:r>
                                </m:e>
                              </m:d>
                            </m:num>
                            <m:den>
                              <m:r>
                                <a:rPr lang="en-US" i="1">
                                  <a:latin typeface="Cambria Math" panose="02040503050406030204" pitchFamily="18" charset="0"/>
                                </a:rPr>
                                <m:t>𝑑𝑡</m:t>
                              </m:r>
                            </m:den>
                          </m:f>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𝜅</m:t>
                          </m:r>
                        </m:e>
                        <m:sub>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𝑐</m:t>
                          </m:r>
                        </m:sub>
                      </m:sSub>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𝐴</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𝐵</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ACBE373E-962C-40E6-BC46-E1564A6C17AD}"/>
                  </a:ext>
                </a:extLst>
              </p:cNvPr>
              <p:cNvSpPr txBox="1">
                <a:spLocks noRot="1" noChangeAspect="1" noMove="1" noResize="1" noEditPoints="1" noAdjustHandles="1" noChangeArrowheads="1" noChangeShapeType="1" noTextEdit="1"/>
              </p:cNvSpPr>
              <p:nvPr/>
            </p:nvSpPr>
            <p:spPr>
              <a:xfrm>
                <a:off x="1099580" y="2035595"/>
                <a:ext cx="5403339" cy="538096"/>
              </a:xfrm>
              <a:prstGeom prst="rect">
                <a:avLst/>
              </a:prstGeom>
              <a:blipFill>
                <a:blip r:embed="rId2"/>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F3294BC-6B15-64FA-1FBD-5F748F4E46D4}"/>
              </a:ext>
            </a:extLst>
          </p:cNvPr>
          <p:cNvSpPr txBox="1"/>
          <p:nvPr/>
        </p:nvSpPr>
        <p:spPr>
          <a:xfrm>
            <a:off x="860134" y="3221894"/>
            <a:ext cx="10158848" cy="461665"/>
          </a:xfrm>
          <a:prstGeom prst="rect">
            <a:avLst/>
          </a:prstGeom>
          <a:noFill/>
        </p:spPr>
        <p:txBody>
          <a:bodyPr wrap="square">
            <a:spAutoFit/>
          </a:bodyPr>
          <a:lstStyle/>
          <a:p>
            <a:pPr marL="285750" indent="-285750">
              <a:buFont typeface="Arial" panose="020B0604020202020204" pitchFamily="34" charset="0"/>
              <a:buChar char="•"/>
            </a:pPr>
            <a:r>
              <a:rPr lang="en-US" sz="2400" dirty="0"/>
              <a:t>For a unimolecular reaction, or a photodissociation reaction: A → products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0763C2-0BD2-E09B-3894-4A99DA43D32F}"/>
                  </a:ext>
                </a:extLst>
              </p:cNvPr>
              <p:cNvSpPr txBox="1"/>
              <p:nvPr/>
            </p:nvSpPr>
            <p:spPr>
              <a:xfrm>
                <a:off x="1099580" y="3875193"/>
                <a:ext cx="1830309" cy="538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pt-BR" i="1" smtClean="0">
                              <a:latin typeface="Cambria Math" panose="02040503050406030204" pitchFamily="18" charset="0"/>
                            </a:rPr>
                          </m:ctrlPr>
                        </m:fPr>
                        <m:num>
                          <m:r>
                            <a:rPr lang="en-US" b="0" i="1" smtClean="0">
                              <a:latin typeface="Cambria Math" panose="02040503050406030204" pitchFamily="18" charset="0"/>
                            </a:rPr>
                            <m:t>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num>
                        <m:den>
                          <m:r>
                            <a:rPr lang="en-US" b="0" i="1" smtClean="0">
                              <a:latin typeface="Cambria Math" panose="02040503050406030204" pitchFamily="18" charset="0"/>
                            </a:rPr>
                            <m:t>𝑑𝑡</m:t>
                          </m:r>
                        </m:den>
                      </m:f>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𝜅</m:t>
                          </m:r>
                        </m:e>
                        <m:sub>
                          <m:r>
                            <a:rPr lang="en-US" i="1">
                              <a:latin typeface="Cambria Math" panose="02040503050406030204" pitchFamily="18" charset="0"/>
                            </a:rPr>
                            <m:t>𝐴</m:t>
                          </m:r>
                        </m:sub>
                      </m:sSub>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𝐴</m:t>
                          </m:r>
                        </m:e>
                      </m:d>
                    </m:oMath>
                  </m:oMathPara>
                </a14:m>
                <a:endParaRPr lang="en-US" dirty="0"/>
              </a:p>
            </p:txBody>
          </p:sp>
        </mc:Choice>
        <mc:Fallback xmlns="">
          <p:sp>
            <p:nvSpPr>
              <p:cNvPr id="15" name="TextBox 14">
                <a:extLst>
                  <a:ext uri="{FF2B5EF4-FFF2-40B4-BE49-F238E27FC236}">
                    <a16:creationId xmlns:a16="http://schemas.microsoft.com/office/drawing/2014/main" id="{1B0763C2-0BD2-E09B-3894-4A99DA43D32F}"/>
                  </a:ext>
                </a:extLst>
              </p:cNvPr>
              <p:cNvSpPr txBox="1">
                <a:spLocks noRot="1" noChangeAspect="1" noMove="1" noResize="1" noEditPoints="1" noAdjustHandles="1" noChangeArrowheads="1" noChangeShapeType="1" noTextEdit="1"/>
              </p:cNvSpPr>
              <p:nvPr/>
            </p:nvSpPr>
            <p:spPr>
              <a:xfrm>
                <a:off x="1099580" y="3875193"/>
                <a:ext cx="1830309" cy="53809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6599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00FED51-E63B-3F98-1E65-C6A7649D0347}"/>
              </a:ext>
            </a:extLst>
          </p:cNvPr>
          <p:cNvSpPr>
            <a:spLocks noGrp="1"/>
          </p:cNvSpPr>
          <p:nvPr>
            <p:ph idx="1"/>
          </p:nvPr>
        </p:nvSpPr>
        <p:spPr>
          <a:xfrm>
            <a:off x="609600" y="1354518"/>
            <a:ext cx="10515600" cy="2988882"/>
          </a:xfrm>
        </p:spPr>
        <p:txBody>
          <a:bodyPr/>
          <a:lstStyle/>
          <a:p>
            <a:pPr>
              <a:lnSpc>
                <a:spcPct val="100000"/>
              </a:lnSpc>
              <a:spcBef>
                <a:spcPts val="1200"/>
              </a:spcBef>
              <a:spcAft>
                <a:spcPts val="1200"/>
              </a:spcAft>
            </a:pPr>
            <a:r>
              <a:rPr lang="en-US" dirty="0"/>
              <a:t>By appointment or knock my door– individual or group. Either zoom or in-person.</a:t>
            </a:r>
          </a:p>
          <a:p>
            <a:pPr>
              <a:lnSpc>
                <a:spcPct val="100000"/>
              </a:lnSpc>
              <a:spcBef>
                <a:spcPts val="1200"/>
              </a:spcBef>
              <a:spcAft>
                <a:spcPts val="1200"/>
              </a:spcAft>
            </a:pPr>
            <a:r>
              <a:rPr lang="en-US" dirty="0"/>
              <a:t>Email – I will respond within 24 hours, and often right away.</a:t>
            </a:r>
          </a:p>
          <a:p>
            <a:pPr>
              <a:lnSpc>
                <a:spcPct val="100000"/>
              </a:lnSpc>
              <a:spcBef>
                <a:spcPts val="1200"/>
              </a:spcBef>
              <a:spcAft>
                <a:spcPts val="1200"/>
              </a:spcAft>
            </a:pPr>
            <a:r>
              <a:rPr lang="en-US" dirty="0"/>
              <a:t>Meetings – I can meet with individuals or groups at mutually agreeable times. (Set up by email or during class.)</a:t>
            </a:r>
          </a:p>
        </p:txBody>
      </p:sp>
      <p:sp>
        <p:nvSpPr>
          <p:cNvPr id="6" name="Slide Number Placeholder 5">
            <a:extLst>
              <a:ext uri="{FF2B5EF4-FFF2-40B4-BE49-F238E27FC236}">
                <a16:creationId xmlns:a16="http://schemas.microsoft.com/office/drawing/2014/main" id="{426AD7CD-74E8-A9B8-B5CA-17855B68F8AD}"/>
              </a:ext>
            </a:extLst>
          </p:cNvPr>
          <p:cNvSpPr>
            <a:spLocks noGrp="1"/>
          </p:cNvSpPr>
          <p:nvPr>
            <p:ph type="sldNum" sz="quarter" idx="12"/>
          </p:nvPr>
        </p:nvSpPr>
        <p:spPr/>
        <p:txBody>
          <a:bodyPr/>
          <a:lstStyle/>
          <a:p>
            <a:r>
              <a:rPr lang="en-US" dirty="0"/>
              <a:t>2</a:t>
            </a:r>
          </a:p>
        </p:txBody>
      </p:sp>
      <p:sp>
        <p:nvSpPr>
          <p:cNvPr id="2" name="Rectangle 1">
            <a:extLst>
              <a:ext uri="{FF2B5EF4-FFF2-40B4-BE49-F238E27FC236}">
                <a16:creationId xmlns:a16="http://schemas.microsoft.com/office/drawing/2014/main" id="{F57AAF10-4982-5C7E-6545-FBCE2A437843}"/>
              </a:ext>
            </a:extLst>
          </p:cNvPr>
          <p:cNvSpPr/>
          <p:nvPr/>
        </p:nvSpPr>
        <p:spPr>
          <a:xfrm>
            <a:off x="0" y="0"/>
            <a:ext cx="12192000" cy="704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Office Hours</a:t>
            </a:r>
          </a:p>
        </p:txBody>
      </p:sp>
    </p:spTree>
    <p:extLst>
      <p:ext uri="{BB962C8B-B14F-4D97-AF65-F5344CB8AC3E}">
        <p14:creationId xmlns:p14="http://schemas.microsoft.com/office/powerpoint/2010/main" val="4219378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7652" name="Text Box 6"/>
          <p:cNvSpPr txBox="1">
            <a:spLocks noChangeArrowheads="1"/>
          </p:cNvSpPr>
          <p:nvPr/>
        </p:nvSpPr>
        <p:spPr bwMode="auto">
          <a:xfrm>
            <a:off x="2490594" y="6125517"/>
            <a:ext cx="6394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latin typeface="+mn-lt"/>
              </a:rPr>
              <a:t>Why is ozone lower than Chapman predicts?</a:t>
            </a:r>
          </a:p>
        </p:txBody>
      </p:sp>
      <p:sp>
        <p:nvSpPr>
          <p:cNvPr id="3" name="Slide Number Placeholder 2"/>
          <p:cNvSpPr>
            <a:spLocks noGrp="1"/>
          </p:cNvSpPr>
          <p:nvPr>
            <p:ph type="sldNum" sz="quarter" idx="12"/>
          </p:nvPr>
        </p:nvSpPr>
        <p:spPr/>
        <p:txBody>
          <a:bodyPr/>
          <a:lstStyle/>
          <a:p>
            <a:pPr>
              <a:defRPr/>
            </a:pPr>
            <a:fld id="{BBDF8CAC-D004-423A-A13A-3E20EAE06F3A}" type="slidenum">
              <a:rPr lang="en-US" smtClean="0"/>
              <a:pPr>
                <a:defRPr/>
              </a:pPr>
              <a:t>20</a:t>
            </a:fld>
            <a:endParaRPr lang="en-US"/>
          </a:p>
        </p:txBody>
      </p:sp>
      <p:grpSp>
        <p:nvGrpSpPr>
          <p:cNvPr id="7" name="Group 6">
            <a:extLst>
              <a:ext uri="{FF2B5EF4-FFF2-40B4-BE49-F238E27FC236}">
                <a16:creationId xmlns:a16="http://schemas.microsoft.com/office/drawing/2014/main" id="{C533E387-8DBA-9EAD-66B6-2DAC7516E80E}"/>
              </a:ext>
            </a:extLst>
          </p:cNvPr>
          <p:cNvGrpSpPr/>
          <p:nvPr/>
        </p:nvGrpSpPr>
        <p:grpSpPr>
          <a:xfrm>
            <a:off x="1510706" y="915091"/>
            <a:ext cx="9832322" cy="5059939"/>
            <a:chOff x="2875092" y="19258"/>
            <a:chExt cx="9832322" cy="5059939"/>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669090" y="675410"/>
              <a:ext cx="4607536" cy="440378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2875092" y="19258"/>
              <a:ext cx="983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rgbClr val="FF0000"/>
                  </a:solidFill>
                  <a:latin typeface="+mn-lt"/>
                </a:rPr>
                <a:t>Chapman mechanism gets the shape right, but not the magnitude</a:t>
              </a:r>
              <a:r>
                <a:rPr lang="en-US" sz="2400" b="1" dirty="0">
                  <a:solidFill>
                    <a:srgbClr val="FF0000"/>
                  </a:solidFill>
                </a:rPr>
                <a:t>.</a:t>
              </a:r>
            </a:p>
          </p:txBody>
        </p:sp>
      </p:grpSp>
      <p:sp>
        <p:nvSpPr>
          <p:cNvPr id="2" name="Rectangle 1">
            <a:extLst>
              <a:ext uri="{FF2B5EF4-FFF2-40B4-BE49-F238E27FC236}">
                <a16:creationId xmlns:a16="http://schemas.microsoft.com/office/drawing/2014/main" id="{A9AB434F-C37D-E1B5-1FFC-FE23CC964100}"/>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grpSp>
        <p:nvGrpSpPr>
          <p:cNvPr id="10" name="Group 9">
            <a:extLst>
              <a:ext uri="{FF2B5EF4-FFF2-40B4-BE49-F238E27FC236}">
                <a16:creationId xmlns:a16="http://schemas.microsoft.com/office/drawing/2014/main" id="{099DB6A8-7A25-0DD0-E1E9-BC5124717DBC}"/>
              </a:ext>
            </a:extLst>
          </p:cNvPr>
          <p:cNvGrpSpPr/>
          <p:nvPr/>
        </p:nvGrpSpPr>
        <p:grpSpPr>
          <a:xfrm>
            <a:off x="8408083" y="3904564"/>
            <a:ext cx="2312418" cy="1244088"/>
            <a:chOff x="8143145" y="3734193"/>
            <a:chExt cx="2312418" cy="1244088"/>
          </a:xfrm>
        </p:grpSpPr>
        <p:sp>
          <p:nvSpPr>
            <p:cNvPr id="8" name="Arrow: Curved Left 7">
              <a:extLst>
                <a:ext uri="{FF2B5EF4-FFF2-40B4-BE49-F238E27FC236}">
                  <a16:creationId xmlns:a16="http://schemas.microsoft.com/office/drawing/2014/main" id="{66E615C4-2FC3-2305-4649-92AA5E9A4448}"/>
                </a:ext>
              </a:extLst>
            </p:cNvPr>
            <p:cNvSpPr/>
            <p:nvPr/>
          </p:nvSpPr>
          <p:spPr>
            <a:xfrm rot="5400000">
              <a:off x="8861976" y="3015362"/>
              <a:ext cx="874755" cy="231241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85C9544-D6A4-21B5-857E-A844CCA502C3}"/>
                </a:ext>
              </a:extLst>
            </p:cNvPr>
            <p:cNvSpPr txBox="1"/>
            <p:nvPr/>
          </p:nvSpPr>
          <p:spPr>
            <a:xfrm>
              <a:off x="8602091" y="4608949"/>
              <a:ext cx="1715534" cy="369332"/>
            </a:xfrm>
            <a:prstGeom prst="rect">
              <a:avLst/>
            </a:prstGeom>
            <a:noFill/>
            <a:ln>
              <a:noFill/>
            </a:ln>
          </p:spPr>
          <p:txBody>
            <a:bodyPr wrap="none" rtlCol="0">
              <a:spAutoFit/>
            </a:bodyPr>
            <a:lstStyle/>
            <a:p>
              <a:r>
                <a:rPr lang="en-US" b="1" dirty="0"/>
                <a:t>Missing some</a:t>
              </a:r>
              <a:r>
                <a:rPr lang="zh-CN" altLang="en-US" b="1" dirty="0"/>
                <a:t>？</a:t>
              </a:r>
              <a:endParaRPr lang="en-US" b="1" dirty="0"/>
            </a:p>
          </p:txBody>
        </p:sp>
      </p:grpSp>
      <p:pic>
        <p:nvPicPr>
          <p:cNvPr id="36" name="Picture 35">
            <a:extLst>
              <a:ext uri="{FF2B5EF4-FFF2-40B4-BE49-F238E27FC236}">
                <a16:creationId xmlns:a16="http://schemas.microsoft.com/office/drawing/2014/main" id="{A7346F7B-8ACE-9C19-9483-886CE1C12D84}"/>
              </a:ext>
            </a:extLst>
          </p:cNvPr>
          <p:cNvPicPr>
            <a:picLocks noChangeAspect="1"/>
          </p:cNvPicPr>
          <p:nvPr/>
        </p:nvPicPr>
        <p:blipFill>
          <a:blip r:embed="rId3"/>
          <a:stretch>
            <a:fillRect/>
          </a:stretch>
        </p:blipFill>
        <p:spPr>
          <a:xfrm>
            <a:off x="8265160" y="2707659"/>
            <a:ext cx="3840480" cy="1464128"/>
          </a:xfrm>
          <a:prstGeom prst="rect">
            <a:avLst/>
          </a:prstGeom>
        </p:spPr>
      </p:pic>
    </p:spTree>
    <p:extLst>
      <p:ext uri="{BB962C8B-B14F-4D97-AF65-F5344CB8AC3E}">
        <p14:creationId xmlns:p14="http://schemas.microsoft.com/office/powerpoint/2010/main" val="427860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581399" y="947065"/>
            <a:ext cx="4685146" cy="604693"/>
          </a:xfrm>
        </p:spPr>
        <p:txBody>
          <a:bodyPr>
            <a:normAutofit/>
          </a:bodyPr>
          <a:lstStyle/>
          <a:p>
            <a:pPr eaLnBrk="1" hangingPunct="1"/>
            <a:r>
              <a:rPr lang="en-US" sz="2400" b="1" dirty="0">
                <a:solidFill>
                  <a:srgbClr val="FF0000"/>
                </a:solidFill>
                <a:latin typeface="+mn-lt"/>
              </a:rPr>
              <a:t>Enter Catalytic Reaction Cycles</a:t>
            </a:r>
          </a:p>
        </p:txBody>
      </p:sp>
      <p:sp>
        <p:nvSpPr>
          <p:cNvPr id="11268" name="Rectangle 3"/>
          <p:cNvSpPr>
            <a:spLocks noGrp="1" noChangeArrowheads="1"/>
          </p:cNvSpPr>
          <p:nvPr>
            <p:ph idx="1"/>
          </p:nvPr>
        </p:nvSpPr>
        <p:spPr>
          <a:xfrm>
            <a:off x="838200" y="1738348"/>
            <a:ext cx="10515600" cy="5002143"/>
          </a:xfrm>
        </p:spPr>
        <p:txBody>
          <a:bodyPr>
            <a:noAutofit/>
          </a:bodyPr>
          <a:lstStyle/>
          <a:p>
            <a:pPr eaLnBrk="1" hangingPunct="1"/>
            <a:r>
              <a:rPr lang="en-US" sz="2400" dirty="0"/>
              <a:t>In a catalytic cycle there is no net effect on the catalytic species</a:t>
            </a:r>
          </a:p>
          <a:p>
            <a:pPr eaLnBrk="1" hangingPunct="1"/>
            <a:r>
              <a:rPr lang="en-US" sz="2400" dirty="0"/>
              <a:t>Simplest examples look like </a:t>
            </a:r>
          </a:p>
          <a:p>
            <a:pPr lvl="1"/>
            <a:r>
              <a:rPr lang="en-US" dirty="0">
                <a:solidFill>
                  <a:srgbClr val="FF0000"/>
                </a:solidFill>
              </a:rPr>
              <a:t>X + O</a:t>
            </a:r>
            <a:r>
              <a:rPr lang="en-US" baseline="-25000" dirty="0">
                <a:solidFill>
                  <a:srgbClr val="FF0000"/>
                </a:solidFill>
              </a:rPr>
              <a:t>3</a:t>
            </a:r>
            <a:r>
              <a:rPr lang="en-US" dirty="0">
                <a:solidFill>
                  <a:srgbClr val="FF0000"/>
                </a:solidFill>
              </a:rPr>
              <a:t> → XO + O</a:t>
            </a:r>
            <a:r>
              <a:rPr lang="en-US" baseline="-25000" dirty="0">
                <a:solidFill>
                  <a:srgbClr val="FF0000"/>
                </a:solidFill>
              </a:rPr>
              <a:t>2</a:t>
            </a:r>
            <a:r>
              <a:rPr lang="en-US" dirty="0">
                <a:solidFill>
                  <a:srgbClr val="FF0000"/>
                </a:solidFill>
              </a:rPr>
              <a:t> </a:t>
            </a:r>
          </a:p>
          <a:p>
            <a:pPr lvl="1" eaLnBrk="1" hangingPunct="1"/>
            <a:r>
              <a:rPr lang="en-US" dirty="0">
                <a:solidFill>
                  <a:srgbClr val="FF0000"/>
                </a:solidFill>
              </a:rPr>
              <a:t>XO + O → X + O</a:t>
            </a:r>
            <a:r>
              <a:rPr lang="en-US" baseline="-25000" dirty="0">
                <a:solidFill>
                  <a:srgbClr val="FF0000"/>
                </a:solidFill>
              </a:rPr>
              <a:t>2</a:t>
            </a:r>
            <a:r>
              <a:rPr lang="en-US" dirty="0">
                <a:solidFill>
                  <a:srgbClr val="FF0000"/>
                </a:solidFill>
              </a:rPr>
              <a:t> </a:t>
            </a:r>
          </a:p>
          <a:p>
            <a:pPr lvl="1" eaLnBrk="1" hangingPunct="1"/>
            <a:r>
              <a:rPr lang="en-US" dirty="0"/>
              <a:t>NET: </a:t>
            </a:r>
            <a:r>
              <a:rPr lang="en-US" dirty="0">
                <a:solidFill>
                  <a:srgbClr val="FF0000"/>
                </a:solidFill>
              </a:rPr>
              <a:t>O + O</a:t>
            </a:r>
            <a:r>
              <a:rPr lang="en-US" baseline="-25000" dirty="0">
                <a:solidFill>
                  <a:srgbClr val="FF0000"/>
                </a:solidFill>
              </a:rPr>
              <a:t>3</a:t>
            </a:r>
            <a:r>
              <a:rPr lang="en-US" dirty="0">
                <a:solidFill>
                  <a:srgbClr val="FF0000"/>
                </a:solidFill>
              </a:rPr>
              <a:t> → 2O</a:t>
            </a:r>
            <a:r>
              <a:rPr lang="en-US" baseline="-25000" dirty="0">
                <a:solidFill>
                  <a:srgbClr val="FF0000"/>
                </a:solidFill>
              </a:rPr>
              <a:t>2</a:t>
            </a:r>
            <a:r>
              <a:rPr lang="en-US" dirty="0">
                <a:solidFill>
                  <a:srgbClr val="FF0000"/>
                </a:solidFill>
              </a:rPr>
              <a:t> </a:t>
            </a:r>
          </a:p>
          <a:p>
            <a:pPr eaLnBrk="1" hangingPunct="1"/>
            <a:r>
              <a:rPr lang="en-US" sz="2400" dirty="0"/>
              <a:t>But there is net loss of O</a:t>
            </a:r>
            <a:r>
              <a:rPr lang="en-US" sz="2400" baseline="-25000" dirty="0"/>
              <a:t>x </a:t>
            </a:r>
            <a:r>
              <a:rPr lang="en-US" sz="2400" dirty="0"/>
              <a:t>(i.e., O</a:t>
            </a:r>
            <a:r>
              <a:rPr lang="en-US" sz="2400" baseline="-25000" dirty="0"/>
              <a:t>3</a:t>
            </a:r>
            <a:r>
              <a:rPr lang="en-US" sz="2400" dirty="0"/>
              <a:t>)</a:t>
            </a:r>
            <a:endParaRPr lang="en-US" sz="2400" baseline="-25000" dirty="0"/>
          </a:p>
          <a:p>
            <a:pPr eaLnBrk="1" hangingPunct="1"/>
            <a:r>
              <a:rPr lang="en-US" sz="2400" dirty="0"/>
              <a:t>Catalytic cycles reduce the ozone concentration</a:t>
            </a:r>
          </a:p>
          <a:p>
            <a:r>
              <a:rPr lang="en-US" sz="2400" dirty="0"/>
              <a:t>X in the above chemical equations (the catalyst) is a free radical like NO, OH, Cl, Br, etc.</a:t>
            </a:r>
          </a:p>
          <a:p>
            <a:pPr eaLnBrk="1" hangingPunct="1"/>
            <a:r>
              <a:rPr lang="en-US" sz="2400" dirty="0">
                <a:solidFill>
                  <a:srgbClr val="7030A0"/>
                </a:solidFill>
              </a:rPr>
              <a:t>*</a:t>
            </a:r>
            <a:r>
              <a:rPr lang="en-US" sz="2400" i="1" dirty="0">
                <a:solidFill>
                  <a:srgbClr val="7030A0"/>
                </a:solidFill>
              </a:rPr>
              <a:t>Free radicals</a:t>
            </a:r>
            <a:r>
              <a:rPr lang="en-US" sz="2400" dirty="0">
                <a:solidFill>
                  <a:srgbClr val="7030A0"/>
                </a:solidFill>
              </a:rPr>
              <a:t> are short-lived, highly reactive species that drive the chemistry they have one or more unpaired electrons</a:t>
            </a:r>
          </a:p>
        </p:txBody>
      </p:sp>
      <p:sp>
        <p:nvSpPr>
          <p:cNvPr id="3" name="Slide Number Placeholder 2"/>
          <p:cNvSpPr>
            <a:spLocks noGrp="1"/>
          </p:cNvSpPr>
          <p:nvPr>
            <p:ph type="sldNum" sz="quarter" idx="12"/>
          </p:nvPr>
        </p:nvSpPr>
        <p:spPr/>
        <p:txBody>
          <a:bodyPr/>
          <a:lstStyle/>
          <a:p>
            <a:pPr>
              <a:defRPr/>
            </a:pPr>
            <a:fld id="{14BD48BF-3493-4259-9F76-0A09A88BE8F1}" type="slidenum">
              <a:rPr lang="en-US" smtClean="0"/>
              <a:pPr>
                <a:defRPr/>
              </a:pPr>
              <a:t>21</a:t>
            </a:fld>
            <a:endParaRPr lang="en-US"/>
          </a:p>
        </p:txBody>
      </p:sp>
      <p:sp>
        <p:nvSpPr>
          <p:cNvPr id="4" name="Rectangle 3">
            <a:extLst>
              <a:ext uri="{FF2B5EF4-FFF2-40B4-BE49-F238E27FC236}">
                <a16:creationId xmlns:a16="http://schemas.microsoft.com/office/drawing/2014/main" id="{1A196730-A5D5-6762-3686-79FB01A31346}"/>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grpSp>
        <p:nvGrpSpPr>
          <p:cNvPr id="2" name="Group 1">
            <a:extLst>
              <a:ext uri="{FF2B5EF4-FFF2-40B4-BE49-F238E27FC236}">
                <a16:creationId xmlns:a16="http://schemas.microsoft.com/office/drawing/2014/main" id="{0B59DF29-799B-088D-8A12-40E16B057AB6}"/>
              </a:ext>
            </a:extLst>
          </p:cNvPr>
          <p:cNvGrpSpPr/>
          <p:nvPr/>
        </p:nvGrpSpPr>
        <p:grpSpPr>
          <a:xfrm>
            <a:off x="8351520" y="1983160"/>
            <a:ext cx="3840480" cy="2146317"/>
            <a:chOff x="8351520" y="1983160"/>
            <a:chExt cx="3840480" cy="2146317"/>
          </a:xfrm>
        </p:grpSpPr>
        <p:sp>
          <p:nvSpPr>
            <p:cNvPr id="5" name="Arrow: Curved Left 4">
              <a:extLst>
                <a:ext uri="{FF2B5EF4-FFF2-40B4-BE49-F238E27FC236}">
                  <a16:creationId xmlns:a16="http://schemas.microsoft.com/office/drawing/2014/main" id="{5C02C7D9-F1EA-768E-913E-173722A15D22}"/>
                </a:ext>
              </a:extLst>
            </p:cNvPr>
            <p:cNvSpPr/>
            <p:nvPr/>
          </p:nvSpPr>
          <p:spPr>
            <a:xfrm rot="5400000">
              <a:off x="9329431" y="2535891"/>
              <a:ext cx="874755" cy="231241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5AB9FA37-DA71-2D68-8EF7-45CE31FB67F5}"/>
                </a:ext>
              </a:extLst>
            </p:cNvPr>
            <p:cNvPicPr>
              <a:picLocks noChangeAspect="1"/>
            </p:cNvPicPr>
            <p:nvPr/>
          </p:nvPicPr>
          <p:blipFill>
            <a:blip r:embed="rId2"/>
            <a:stretch>
              <a:fillRect/>
            </a:stretch>
          </p:blipFill>
          <p:spPr>
            <a:xfrm>
              <a:off x="8351520" y="1983160"/>
              <a:ext cx="3840480" cy="1464128"/>
            </a:xfrm>
            <a:prstGeom prst="rect">
              <a:avLst/>
            </a:prstGeom>
          </p:spPr>
        </p:pic>
      </p:grpSp>
    </p:spTree>
    <p:extLst>
      <p:ext uri="{BB962C8B-B14F-4D97-AF65-F5344CB8AC3E}">
        <p14:creationId xmlns:p14="http://schemas.microsoft.com/office/powerpoint/2010/main" val="278949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3BA9E1-314F-6C3D-E114-F8137F38B7C5}"/>
              </a:ext>
            </a:extLst>
          </p:cNvPr>
          <p:cNvSpPr>
            <a:spLocks noGrp="1"/>
          </p:cNvSpPr>
          <p:nvPr>
            <p:ph type="sldNum" sz="quarter" idx="12"/>
          </p:nvPr>
        </p:nvSpPr>
        <p:spPr/>
        <p:txBody>
          <a:bodyPr/>
          <a:lstStyle/>
          <a:p>
            <a:fld id="{B0C1FA80-4FBF-447C-B48A-CFF1CA248243}" type="slidenum">
              <a:rPr lang="en-US" smtClean="0"/>
              <a:t>22</a:t>
            </a:fld>
            <a:endParaRPr lang="en-US"/>
          </a:p>
        </p:txBody>
      </p:sp>
      <p:sp>
        <p:nvSpPr>
          <p:cNvPr id="5" name="Rectangle 4">
            <a:extLst>
              <a:ext uri="{FF2B5EF4-FFF2-40B4-BE49-F238E27FC236}">
                <a16:creationId xmlns:a16="http://schemas.microsoft.com/office/drawing/2014/main" id="{6CCC516C-2F64-CCC8-EC04-5409638A91B8}"/>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sp>
        <p:nvSpPr>
          <p:cNvPr id="7" name="TextBox 6">
            <a:extLst>
              <a:ext uri="{FF2B5EF4-FFF2-40B4-BE49-F238E27FC236}">
                <a16:creationId xmlns:a16="http://schemas.microsoft.com/office/drawing/2014/main" id="{1884D8E4-B21B-A74B-33CE-D92027D4F0FE}"/>
              </a:ext>
            </a:extLst>
          </p:cNvPr>
          <p:cNvSpPr txBox="1"/>
          <p:nvPr/>
        </p:nvSpPr>
        <p:spPr>
          <a:xfrm>
            <a:off x="-232337" y="1428208"/>
            <a:ext cx="6328337" cy="430887"/>
          </a:xfrm>
          <a:prstGeom prst="rect">
            <a:avLst/>
          </a:prstGeom>
          <a:noFill/>
        </p:spPr>
        <p:txBody>
          <a:bodyPr wrap="square">
            <a:spAutoFit/>
          </a:bodyPr>
          <a:lstStyle/>
          <a:p>
            <a:pPr algn="ctr"/>
            <a:r>
              <a:rPr lang="en-US" sz="2200" b="1" dirty="0">
                <a:solidFill>
                  <a:srgbClr val="FF0000"/>
                </a:solidFill>
              </a:rPr>
              <a:t>1. Nitrogen oxide (NOX=NO+NO2) cycles</a:t>
            </a:r>
          </a:p>
        </p:txBody>
      </p:sp>
      <p:pic>
        <p:nvPicPr>
          <p:cNvPr id="9" name="Picture 8">
            <a:extLst>
              <a:ext uri="{FF2B5EF4-FFF2-40B4-BE49-F238E27FC236}">
                <a16:creationId xmlns:a16="http://schemas.microsoft.com/office/drawing/2014/main" id="{16BA2E12-5A70-B159-6C8C-EEF3E7D831FE}"/>
              </a:ext>
            </a:extLst>
          </p:cNvPr>
          <p:cNvPicPr>
            <a:picLocks noChangeAspect="1"/>
          </p:cNvPicPr>
          <p:nvPr/>
        </p:nvPicPr>
        <p:blipFill>
          <a:blip r:embed="rId2"/>
          <a:stretch>
            <a:fillRect/>
          </a:stretch>
        </p:blipFill>
        <p:spPr>
          <a:xfrm>
            <a:off x="6879759" y="760476"/>
            <a:ext cx="3921558" cy="1476696"/>
          </a:xfrm>
          <a:prstGeom prst="rect">
            <a:avLst/>
          </a:prstGeom>
        </p:spPr>
      </p:pic>
      <p:sp>
        <p:nvSpPr>
          <p:cNvPr id="11" name="TextBox 10">
            <a:extLst>
              <a:ext uri="{FF2B5EF4-FFF2-40B4-BE49-F238E27FC236}">
                <a16:creationId xmlns:a16="http://schemas.microsoft.com/office/drawing/2014/main" id="{FE30C776-114C-9D49-4451-C40891DE7DA1}"/>
              </a:ext>
            </a:extLst>
          </p:cNvPr>
          <p:cNvSpPr txBox="1"/>
          <p:nvPr/>
        </p:nvSpPr>
        <p:spPr>
          <a:xfrm>
            <a:off x="592699" y="4264008"/>
            <a:ext cx="4625845" cy="769441"/>
          </a:xfrm>
          <a:prstGeom prst="rect">
            <a:avLst/>
          </a:prstGeom>
          <a:noFill/>
        </p:spPr>
        <p:txBody>
          <a:bodyPr wrap="square">
            <a:spAutoFit/>
          </a:bodyPr>
          <a:lstStyle/>
          <a:p>
            <a:r>
              <a:rPr lang="en-US" sz="2200" b="1" dirty="0">
                <a:solidFill>
                  <a:srgbClr val="FF0000"/>
                </a:solidFill>
              </a:rPr>
              <a:t>2. </a:t>
            </a:r>
            <a:r>
              <a:rPr lang="en-US" sz="2200" b="1" i="0" dirty="0">
                <a:solidFill>
                  <a:srgbClr val="FF0000"/>
                </a:solidFill>
                <a:effectLst/>
                <a:latin typeface="Roboto" panose="02000000000000000000" pitchFamily="2" charset="0"/>
              </a:rPr>
              <a:t>Hydroxyl radical </a:t>
            </a:r>
            <a:r>
              <a:rPr lang="en-US" sz="2200" b="1" dirty="0">
                <a:solidFill>
                  <a:srgbClr val="FF0000"/>
                </a:solidFill>
              </a:rPr>
              <a:t>(HO</a:t>
            </a:r>
            <a:r>
              <a:rPr lang="en-US" sz="2200" b="1" baseline="-25000" dirty="0">
                <a:solidFill>
                  <a:srgbClr val="FF0000"/>
                </a:solidFill>
              </a:rPr>
              <a:t>X</a:t>
            </a:r>
            <a:r>
              <a:rPr lang="en-US" sz="2200" b="1" dirty="0">
                <a:solidFill>
                  <a:srgbClr val="FF0000"/>
                </a:solidFill>
              </a:rPr>
              <a:t>=HO+HO2) Cycles</a:t>
            </a:r>
          </a:p>
        </p:txBody>
      </p:sp>
      <p:pic>
        <p:nvPicPr>
          <p:cNvPr id="13" name="Picture 12">
            <a:extLst>
              <a:ext uri="{FF2B5EF4-FFF2-40B4-BE49-F238E27FC236}">
                <a16:creationId xmlns:a16="http://schemas.microsoft.com/office/drawing/2014/main" id="{987B92F4-9E30-A68E-A20E-702BFA67A18C}"/>
              </a:ext>
            </a:extLst>
          </p:cNvPr>
          <p:cNvPicPr>
            <a:picLocks noChangeAspect="1"/>
          </p:cNvPicPr>
          <p:nvPr/>
        </p:nvPicPr>
        <p:blipFill>
          <a:blip r:embed="rId3"/>
          <a:stretch>
            <a:fillRect/>
          </a:stretch>
        </p:blipFill>
        <p:spPr>
          <a:xfrm>
            <a:off x="6879759" y="2742270"/>
            <a:ext cx="4133850" cy="3905250"/>
          </a:xfrm>
          <a:prstGeom prst="rect">
            <a:avLst/>
          </a:prstGeom>
        </p:spPr>
      </p:pic>
      <p:cxnSp>
        <p:nvCxnSpPr>
          <p:cNvPr id="17" name="Straight Connector 16">
            <a:extLst>
              <a:ext uri="{FF2B5EF4-FFF2-40B4-BE49-F238E27FC236}">
                <a16:creationId xmlns:a16="http://schemas.microsoft.com/office/drawing/2014/main" id="{922991CB-E774-7423-D140-211D58F42D82}"/>
              </a:ext>
            </a:extLst>
          </p:cNvPr>
          <p:cNvCxnSpPr>
            <a:cxnSpLocks/>
          </p:cNvCxnSpPr>
          <p:nvPr/>
        </p:nvCxnSpPr>
        <p:spPr>
          <a:xfrm>
            <a:off x="424206" y="2742270"/>
            <a:ext cx="111330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898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624EAF-887D-FD62-724A-747765EF192A}"/>
              </a:ext>
            </a:extLst>
          </p:cNvPr>
          <p:cNvSpPr>
            <a:spLocks noGrp="1"/>
          </p:cNvSpPr>
          <p:nvPr>
            <p:ph type="sldNum" sz="quarter" idx="12"/>
          </p:nvPr>
        </p:nvSpPr>
        <p:spPr/>
        <p:txBody>
          <a:bodyPr/>
          <a:lstStyle/>
          <a:p>
            <a:fld id="{B0C1FA80-4FBF-447C-B48A-CFF1CA248243}" type="slidenum">
              <a:rPr lang="en-US" smtClean="0"/>
              <a:t>23</a:t>
            </a:fld>
            <a:endParaRPr lang="en-US"/>
          </a:p>
        </p:txBody>
      </p:sp>
      <p:sp>
        <p:nvSpPr>
          <p:cNvPr id="5" name="Rectangle 4">
            <a:extLst>
              <a:ext uri="{FF2B5EF4-FFF2-40B4-BE49-F238E27FC236}">
                <a16:creationId xmlns:a16="http://schemas.microsoft.com/office/drawing/2014/main" id="{284ACCC3-BA0A-C96D-2072-CA9C4CCD5E20}"/>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sp>
        <p:nvSpPr>
          <p:cNvPr id="6" name="TextBox 5">
            <a:extLst>
              <a:ext uri="{FF2B5EF4-FFF2-40B4-BE49-F238E27FC236}">
                <a16:creationId xmlns:a16="http://schemas.microsoft.com/office/drawing/2014/main" id="{51FC4654-F988-4F90-1798-D969D8034BD7}"/>
              </a:ext>
            </a:extLst>
          </p:cNvPr>
          <p:cNvSpPr txBox="1"/>
          <p:nvPr/>
        </p:nvSpPr>
        <p:spPr>
          <a:xfrm>
            <a:off x="4581952" y="819148"/>
            <a:ext cx="3459018" cy="461665"/>
          </a:xfrm>
          <a:prstGeom prst="rect">
            <a:avLst/>
          </a:prstGeom>
          <a:noFill/>
        </p:spPr>
        <p:txBody>
          <a:bodyPr wrap="square">
            <a:spAutoFit/>
          </a:bodyPr>
          <a:lstStyle/>
          <a:p>
            <a:r>
              <a:rPr lang="en-US" sz="2400" b="1" dirty="0">
                <a:solidFill>
                  <a:srgbClr val="FF0000"/>
                </a:solidFill>
              </a:rPr>
              <a:t>3. HALOGEN CYCLES</a:t>
            </a:r>
          </a:p>
        </p:txBody>
      </p:sp>
      <p:sp>
        <p:nvSpPr>
          <p:cNvPr id="8" name="TextBox 7">
            <a:extLst>
              <a:ext uri="{FF2B5EF4-FFF2-40B4-BE49-F238E27FC236}">
                <a16:creationId xmlns:a16="http://schemas.microsoft.com/office/drawing/2014/main" id="{C3C06F92-AFEF-32B1-4893-467ED9B5EAD8}"/>
              </a:ext>
            </a:extLst>
          </p:cNvPr>
          <p:cNvSpPr txBox="1"/>
          <p:nvPr/>
        </p:nvSpPr>
        <p:spPr>
          <a:xfrm>
            <a:off x="1166921" y="1653441"/>
            <a:ext cx="3111825" cy="707886"/>
          </a:xfrm>
          <a:prstGeom prst="rect">
            <a:avLst/>
          </a:prstGeom>
          <a:noFill/>
        </p:spPr>
        <p:txBody>
          <a:bodyPr wrap="square">
            <a:spAutoFit/>
          </a:bodyPr>
          <a:lstStyle/>
          <a:p>
            <a:r>
              <a:rPr lang="en-US" sz="2000" b="1" u="sng" dirty="0">
                <a:solidFill>
                  <a:srgbClr val="FF0000"/>
                </a:solidFill>
              </a:rPr>
              <a:t>3.1 </a:t>
            </a:r>
            <a:r>
              <a:rPr lang="en-US" sz="2000" b="1" i="0" u="sng" dirty="0">
                <a:solidFill>
                  <a:srgbClr val="FF0000"/>
                </a:solidFill>
                <a:effectLst/>
              </a:rPr>
              <a:t>Chlorine Oxide Radicals </a:t>
            </a:r>
          </a:p>
          <a:p>
            <a:pPr algn="ctr"/>
            <a:r>
              <a:rPr lang="en-US" sz="2000" b="1" u="sng" dirty="0">
                <a:solidFill>
                  <a:srgbClr val="FF0000"/>
                </a:solidFill>
              </a:rPr>
              <a:t>(</a:t>
            </a:r>
            <a:r>
              <a:rPr lang="en-US" sz="2000" b="1" u="sng" dirty="0" err="1">
                <a:solidFill>
                  <a:srgbClr val="FF0000"/>
                </a:solidFill>
              </a:rPr>
              <a:t>ClOx</a:t>
            </a:r>
            <a:r>
              <a:rPr lang="en-US" sz="2000" b="1" u="sng" dirty="0">
                <a:solidFill>
                  <a:srgbClr val="FF0000"/>
                </a:solidFill>
              </a:rPr>
              <a:t>=</a:t>
            </a:r>
            <a:r>
              <a:rPr lang="en-US" sz="2000" b="1" u="sng" dirty="0" err="1">
                <a:solidFill>
                  <a:srgbClr val="FF0000"/>
                </a:solidFill>
              </a:rPr>
              <a:t>ClO+Cl</a:t>
            </a:r>
            <a:r>
              <a:rPr lang="en-US" sz="2000" b="1" u="sng" dirty="0">
                <a:solidFill>
                  <a:srgbClr val="FF0000"/>
                </a:solidFill>
              </a:rPr>
              <a:t>) Cycles</a:t>
            </a:r>
          </a:p>
        </p:txBody>
      </p:sp>
      <p:sp>
        <p:nvSpPr>
          <p:cNvPr id="9" name="TextBox 8">
            <a:extLst>
              <a:ext uri="{FF2B5EF4-FFF2-40B4-BE49-F238E27FC236}">
                <a16:creationId xmlns:a16="http://schemas.microsoft.com/office/drawing/2014/main" id="{C9AA4C0A-FC26-497E-7ED2-04D90368E2DC}"/>
              </a:ext>
            </a:extLst>
          </p:cNvPr>
          <p:cNvSpPr txBox="1"/>
          <p:nvPr/>
        </p:nvSpPr>
        <p:spPr>
          <a:xfrm>
            <a:off x="8040970" y="1726431"/>
            <a:ext cx="2611582" cy="430887"/>
          </a:xfrm>
          <a:prstGeom prst="rect">
            <a:avLst/>
          </a:prstGeom>
          <a:noFill/>
        </p:spPr>
        <p:txBody>
          <a:bodyPr wrap="square">
            <a:spAutoFit/>
          </a:bodyPr>
          <a:lstStyle/>
          <a:p>
            <a:r>
              <a:rPr lang="en-US" sz="2200" b="1" u="sng" dirty="0">
                <a:solidFill>
                  <a:srgbClr val="FF0000"/>
                </a:solidFill>
              </a:rPr>
              <a:t>3.2 Bromine Cycles</a:t>
            </a:r>
          </a:p>
        </p:txBody>
      </p:sp>
      <p:pic>
        <p:nvPicPr>
          <p:cNvPr id="11" name="Picture 10">
            <a:extLst>
              <a:ext uri="{FF2B5EF4-FFF2-40B4-BE49-F238E27FC236}">
                <a16:creationId xmlns:a16="http://schemas.microsoft.com/office/drawing/2014/main" id="{BD8BBC4F-ADE4-06F7-F387-0982D28B5AEB}"/>
              </a:ext>
            </a:extLst>
          </p:cNvPr>
          <p:cNvPicPr>
            <a:picLocks noChangeAspect="1"/>
          </p:cNvPicPr>
          <p:nvPr/>
        </p:nvPicPr>
        <p:blipFill>
          <a:blip r:embed="rId2"/>
          <a:stretch>
            <a:fillRect/>
          </a:stretch>
        </p:blipFill>
        <p:spPr>
          <a:xfrm>
            <a:off x="545234" y="2429164"/>
            <a:ext cx="4036718" cy="2286866"/>
          </a:xfrm>
          <a:prstGeom prst="rect">
            <a:avLst/>
          </a:prstGeom>
        </p:spPr>
      </p:pic>
      <p:sp>
        <p:nvSpPr>
          <p:cNvPr id="13" name="Arrow: Up 12">
            <a:extLst>
              <a:ext uri="{FF2B5EF4-FFF2-40B4-BE49-F238E27FC236}">
                <a16:creationId xmlns:a16="http://schemas.microsoft.com/office/drawing/2014/main" id="{C0EC179D-0979-73B0-0A5C-B8395B95BAAC}"/>
              </a:ext>
            </a:extLst>
          </p:cNvPr>
          <p:cNvSpPr/>
          <p:nvPr/>
        </p:nvSpPr>
        <p:spPr>
          <a:xfrm>
            <a:off x="857826" y="3676072"/>
            <a:ext cx="242455" cy="17712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31E8EE-C3EE-0594-1AE3-886C1CB38A1B}"/>
              </a:ext>
            </a:extLst>
          </p:cNvPr>
          <p:cNvSpPr txBox="1"/>
          <p:nvPr/>
        </p:nvSpPr>
        <p:spPr>
          <a:xfrm>
            <a:off x="163945" y="5447285"/>
            <a:ext cx="4615873" cy="1323439"/>
          </a:xfrm>
          <a:prstGeom prst="rect">
            <a:avLst/>
          </a:prstGeom>
          <a:noFill/>
        </p:spPr>
        <p:txBody>
          <a:bodyPr wrap="square">
            <a:spAutoFit/>
          </a:bodyPr>
          <a:lstStyle/>
          <a:p>
            <a:r>
              <a:rPr lang="en-US" sz="2000" dirty="0"/>
              <a:t>Chlorofluorocarbons: seemingly benign gases have been emitted as a result of human activity and have unintentionally destroyed stratospheric ozone (talk later)</a:t>
            </a:r>
          </a:p>
        </p:txBody>
      </p:sp>
      <p:pic>
        <p:nvPicPr>
          <p:cNvPr id="19" name="Picture 18">
            <a:extLst>
              <a:ext uri="{FF2B5EF4-FFF2-40B4-BE49-F238E27FC236}">
                <a16:creationId xmlns:a16="http://schemas.microsoft.com/office/drawing/2014/main" id="{1FAB47FA-197D-86BB-E22A-C360747F2BD9}"/>
              </a:ext>
            </a:extLst>
          </p:cNvPr>
          <p:cNvPicPr>
            <a:picLocks noChangeAspect="1"/>
          </p:cNvPicPr>
          <p:nvPr/>
        </p:nvPicPr>
        <p:blipFill>
          <a:blip r:embed="rId3"/>
          <a:stretch>
            <a:fillRect/>
          </a:stretch>
        </p:blipFill>
        <p:spPr>
          <a:xfrm>
            <a:off x="7120803" y="2462212"/>
            <a:ext cx="4600575" cy="1933575"/>
          </a:xfrm>
          <a:prstGeom prst="rect">
            <a:avLst/>
          </a:prstGeom>
        </p:spPr>
      </p:pic>
    </p:spTree>
    <p:extLst>
      <p:ext uri="{BB962C8B-B14F-4D97-AF65-F5344CB8AC3E}">
        <p14:creationId xmlns:p14="http://schemas.microsoft.com/office/powerpoint/2010/main" val="232213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018"/>
            <a:ext cx="3285744" cy="586220"/>
          </a:xfrm>
        </p:spPr>
        <p:txBody>
          <a:bodyPr>
            <a:normAutofit/>
          </a:bodyPr>
          <a:lstStyle/>
          <a:p>
            <a:r>
              <a:rPr lang="en-US" sz="2600" b="1" dirty="0">
                <a:latin typeface="+mn-lt"/>
              </a:rPr>
              <a:t>Some Basic Concepts:</a:t>
            </a:r>
          </a:p>
        </p:txBody>
      </p:sp>
      <p:sp>
        <p:nvSpPr>
          <p:cNvPr id="3" name="Content Placeholder 2"/>
          <p:cNvSpPr>
            <a:spLocks noGrp="1"/>
          </p:cNvSpPr>
          <p:nvPr>
            <p:ph idx="1"/>
          </p:nvPr>
        </p:nvSpPr>
        <p:spPr>
          <a:xfrm>
            <a:off x="838200" y="2005012"/>
            <a:ext cx="10515600" cy="4351338"/>
          </a:xfrm>
        </p:spPr>
        <p:txBody>
          <a:bodyPr>
            <a:normAutofit/>
          </a:bodyPr>
          <a:lstStyle/>
          <a:p>
            <a:r>
              <a:rPr lang="en-US" sz="2600" b="1" dirty="0"/>
              <a:t>At its most basic level, one can consider the ozone balance in terms of breaking or making the O</a:t>
            </a:r>
            <a:r>
              <a:rPr lang="en-US" sz="2600" b="1" baseline="-25000" dirty="0"/>
              <a:t>2</a:t>
            </a:r>
            <a:r>
              <a:rPr lang="en-US" sz="2600" b="1" dirty="0"/>
              <a:t> bond</a:t>
            </a:r>
          </a:p>
          <a:p>
            <a:r>
              <a:rPr lang="en-US" sz="2600" dirty="0"/>
              <a:t>Breaking the O</a:t>
            </a:r>
            <a:r>
              <a:rPr lang="en-US" sz="2600" baseline="-25000" dirty="0"/>
              <a:t>2</a:t>
            </a:r>
            <a:r>
              <a:rPr lang="en-US" sz="2600" dirty="0"/>
              <a:t> bond – ozone production</a:t>
            </a:r>
          </a:p>
          <a:p>
            <a:r>
              <a:rPr lang="en-US" sz="2600" dirty="0"/>
              <a:t>Remaking the O</a:t>
            </a:r>
            <a:r>
              <a:rPr lang="en-US" sz="2600" baseline="-25000" dirty="0"/>
              <a:t>2</a:t>
            </a:r>
            <a:r>
              <a:rPr lang="en-US" sz="2600" dirty="0"/>
              <a:t> bond – ozone destruction</a:t>
            </a:r>
          </a:p>
          <a:p>
            <a:r>
              <a:rPr lang="en-US" sz="2600" dirty="0">
                <a:solidFill>
                  <a:srgbClr val="FF0000"/>
                </a:solidFill>
              </a:rPr>
              <a:t>Atmospheric chemists often use “odd oxygen” (O</a:t>
            </a:r>
            <a:r>
              <a:rPr lang="en-US" sz="2600" baseline="-25000" dirty="0">
                <a:solidFill>
                  <a:srgbClr val="FF0000"/>
                </a:solidFill>
              </a:rPr>
              <a:t>x</a:t>
            </a:r>
            <a:r>
              <a:rPr lang="en-US" sz="2600" dirty="0">
                <a:solidFill>
                  <a:srgbClr val="FF0000"/>
                </a:solidFill>
              </a:rPr>
              <a:t>=O+O3) which is the sum of ozone and oxygen atoms to simplify the algebra. Ozone makes up &gt;99.9% of stratospheric odd oxygen, so in this context one can say the </a:t>
            </a:r>
            <a:r>
              <a:rPr lang="en-US" sz="2600" u="sng" dirty="0">
                <a:solidFill>
                  <a:srgbClr val="FF0000"/>
                </a:solidFill>
              </a:rPr>
              <a:t>concentrations</a:t>
            </a:r>
            <a:r>
              <a:rPr lang="en-US" sz="2600" dirty="0">
                <a:solidFill>
                  <a:srgbClr val="FF0000"/>
                </a:solidFill>
              </a:rPr>
              <a:t> of ozone and odd oxygen are essentially equal.</a:t>
            </a:r>
          </a:p>
        </p:txBody>
      </p:sp>
      <p:sp>
        <p:nvSpPr>
          <p:cNvPr id="4" name="Slide Number Placeholder 3"/>
          <p:cNvSpPr>
            <a:spLocks noGrp="1"/>
          </p:cNvSpPr>
          <p:nvPr>
            <p:ph type="sldNum" sz="quarter" idx="12"/>
          </p:nvPr>
        </p:nvSpPr>
        <p:spPr/>
        <p:txBody>
          <a:bodyPr/>
          <a:lstStyle/>
          <a:p>
            <a:pPr>
              <a:defRPr/>
            </a:pPr>
            <a:fld id="{CD84AE38-9916-4EE6-9D45-B0ED5BEA8B3C}" type="slidenum">
              <a:rPr lang="en-US" smtClean="0"/>
              <a:pPr>
                <a:defRPr/>
              </a:pPr>
              <a:t>24</a:t>
            </a:fld>
            <a:endParaRPr lang="en-US"/>
          </a:p>
        </p:txBody>
      </p:sp>
      <p:sp>
        <p:nvSpPr>
          <p:cNvPr id="6" name="Rectangle 5">
            <a:extLst>
              <a:ext uri="{FF2B5EF4-FFF2-40B4-BE49-F238E27FC236}">
                <a16:creationId xmlns:a16="http://schemas.microsoft.com/office/drawing/2014/main" id="{C1504D90-0959-AF74-BFE3-5DC31FECE656}"/>
              </a:ext>
            </a:extLst>
          </p:cNvPr>
          <p:cNvSpPr/>
          <p:nvPr/>
        </p:nvSpPr>
        <p:spPr>
          <a:xfrm>
            <a:off x="0" y="-16340"/>
            <a:ext cx="12192000" cy="69737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pic>
        <p:nvPicPr>
          <p:cNvPr id="7" name="Picture 6">
            <a:extLst>
              <a:ext uri="{FF2B5EF4-FFF2-40B4-BE49-F238E27FC236}">
                <a16:creationId xmlns:a16="http://schemas.microsoft.com/office/drawing/2014/main" id="{A38A257A-FCDE-EECD-2082-2B5709F25442}"/>
              </a:ext>
            </a:extLst>
          </p:cNvPr>
          <p:cNvPicPr>
            <a:picLocks noChangeAspect="1"/>
          </p:cNvPicPr>
          <p:nvPr/>
        </p:nvPicPr>
        <p:blipFill rotWithShape="1">
          <a:blip r:embed="rId3"/>
          <a:srcRect l="12711" t="14617" r="9102" b="14413"/>
          <a:stretch/>
        </p:blipFill>
        <p:spPr>
          <a:xfrm>
            <a:off x="6751780" y="2576945"/>
            <a:ext cx="1209963" cy="852055"/>
          </a:xfrm>
          <a:prstGeom prst="rect">
            <a:avLst/>
          </a:prstGeom>
        </p:spPr>
      </p:pic>
    </p:spTree>
    <p:extLst>
      <p:ext uri="{BB962C8B-B14F-4D97-AF65-F5344CB8AC3E}">
        <p14:creationId xmlns:p14="http://schemas.microsoft.com/office/powerpoint/2010/main" val="127749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417782" y="823242"/>
            <a:ext cx="9146309" cy="604694"/>
          </a:xfrm>
        </p:spPr>
        <p:txBody>
          <a:bodyPr>
            <a:noAutofit/>
          </a:bodyPr>
          <a:lstStyle/>
          <a:p>
            <a:pPr algn="ctr" eaLnBrk="1" hangingPunct="1"/>
            <a:r>
              <a:rPr lang="en-US" sz="2400" b="1" dirty="0">
                <a:solidFill>
                  <a:srgbClr val="FF0000"/>
                </a:solidFill>
                <a:latin typeface="+mn-lt"/>
              </a:rPr>
              <a:t>Ozone Balance in the Mid- and Low-Latitude Stratosphere </a:t>
            </a:r>
          </a:p>
        </p:txBody>
      </p:sp>
      <p:sp>
        <p:nvSpPr>
          <p:cNvPr id="17412" name="Rectangle 3"/>
          <p:cNvSpPr>
            <a:spLocks noGrp="1" noChangeArrowheads="1"/>
          </p:cNvSpPr>
          <p:nvPr>
            <p:ph idx="1"/>
          </p:nvPr>
        </p:nvSpPr>
        <p:spPr>
          <a:xfrm>
            <a:off x="1472091" y="1873250"/>
            <a:ext cx="9601200" cy="4665662"/>
          </a:xfrm>
        </p:spPr>
        <p:txBody>
          <a:bodyPr>
            <a:normAutofit/>
          </a:bodyPr>
          <a:lstStyle/>
          <a:p>
            <a:pPr eaLnBrk="1" hangingPunct="1"/>
            <a:r>
              <a:rPr lang="en-US" sz="2400" dirty="0"/>
              <a:t>The following equation includes the most important, but not all, ozone loss processes – expressed in terms of odd oxygen:</a:t>
            </a:r>
          </a:p>
          <a:p>
            <a:pPr eaLnBrk="1" hangingPunct="1"/>
            <a:endParaRPr lang="en-US" dirty="0"/>
          </a:p>
          <a:p>
            <a:pPr lvl="1" eaLnBrk="1" hangingPunct="1">
              <a:buFontTx/>
              <a:buNone/>
            </a:pPr>
            <a:r>
              <a:rPr lang="en-US" dirty="0"/>
              <a:t>d[O</a:t>
            </a:r>
            <a:r>
              <a:rPr lang="en-US" baseline="-25000" dirty="0"/>
              <a:t>X</a:t>
            </a:r>
            <a:r>
              <a:rPr lang="en-US" dirty="0"/>
              <a:t>]/dt =2 k</a:t>
            </a:r>
            <a:r>
              <a:rPr lang="en-US" baseline="-25000" dirty="0"/>
              <a:t>O2</a:t>
            </a:r>
            <a:r>
              <a:rPr lang="en-US" dirty="0"/>
              <a:t> [O</a:t>
            </a:r>
            <a:r>
              <a:rPr lang="en-US" baseline="-25000" dirty="0"/>
              <a:t>2</a:t>
            </a:r>
            <a:r>
              <a:rPr lang="en-US" dirty="0"/>
              <a:t>]					</a:t>
            </a:r>
          </a:p>
          <a:p>
            <a:pPr lvl="1" eaLnBrk="1" hangingPunct="1">
              <a:buFontTx/>
              <a:buNone/>
            </a:pPr>
            <a:r>
              <a:rPr lang="en-US" dirty="0"/>
              <a:t>                 -2 k</a:t>
            </a:r>
            <a:r>
              <a:rPr lang="en-US" baseline="-25000" dirty="0"/>
              <a:t>O+O3</a:t>
            </a:r>
            <a:r>
              <a:rPr lang="en-US" dirty="0"/>
              <a:t> [O][O</a:t>
            </a:r>
            <a:r>
              <a:rPr lang="en-US" baseline="-25000" dirty="0"/>
              <a:t>3</a:t>
            </a:r>
            <a:r>
              <a:rPr lang="en-US" dirty="0"/>
              <a:t>] 								           -2 k</a:t>
            </a:r>
            <a:r>
              <a:rPr lang="en-US" baseline="-25000" dirty="0"/>
              <a:t>O+NO2</a:t>
            </a:r>
            <a:r>
              <a:rPr lang="en-US" dirty="0"/>
              <a:t> [O][NO</a:t>
            </a:r>
            <a:r>
              <a:rPr lang="en-US" baseline="-25000" dirty="0"/>
              <a:t>2</a:t>
            </a:r>
            <a:r>
              <a:rPr lang="en-US" dirty="0"/>
              <a:t>] </a:t>
            </a:r>
          </a:p>
          <a:p>
            <a:pPr lvl="1" eaLnBrk="1" hangingPunct="1">
              <a:buFontTx/>
              <a:buNone/>
            </a:pPr>
            <a:r>
              <a:rPr lang="en-US" dirty="0"/>
              <a:t>		           -2 </a:t>
            </a:r>
            <a:r>
              <a:rPr lang="en-US" dirty="0" err="1"/>
              <a:t>k</a:t>
            </a:r>
            <a:r>
              <a:rPr lang="en-US" baseline="-25000" dirty="0" err="1"/>
              <a:t>O+ClO</a:t>
            </a:r>
            <a:r>
              <a:rPr lang="en-US" dirty="0"/>
              <a:t> [O][</a:t>
            </a:r>
            <a:r>
              <a:rPr lang="en-US" dirty="0" err="1"/>
              <a:t>ClO</a:t>
            </a:r>
            <a:r>
              <a:rPr lang="en-US" dirty="0"/>
              <a:t>] </a:t>
            </a:r>
          </a:p>
          <a:p>
            <a:pPr lvl="1" eaLnBrk="1" hangingPunct="1">
              <a:buFontTx/>
              <a:buNone/>
            </a:pPr>
            <a:r>
              <a:rPr lang="en-US" dirty="0"/>
              <a:t>		           -2 k</a:t>
            </a:r>
            <a:r>
              <a:rPr lang="en-US" baseline="-25000" dirty="0"/>
              <a:t>O+HO2</a:t>
            </a:r>
            <a:r>
              <a:rPr lang="en-US" dirty="0"/>
              <a:t> [O][HO</a:t>
            </a:r>
            <a:r>
              <a:rPr lang="en-US" baseline="-25000" dirty="0"/>
              <a:t>2</a:t>
            </a:r>
            <a:r>
              <a:rPr lang="en-US" dirty="0"/>
              <a:t>] </a:t>
            </a:r>
          </a:p>
          <a:p>
            <a:pPr lvl="1" eaLnBrk="1" hangingPunct="1">
              <a:buFontTx/>
              <a:buNone/>
            </a:pPr>
            <a:r>
              <a:rPr lang="en-US" dirty="0"/>
              <a:t>		           -2 </a:t>
            </a:r>
            <a:r>
              <a:rPr lang="en-US" dirty="0" err="1"/>
              <a:t>k</a:t>
            </a:r>
            <a:r>
              <a:rPr lang="en-US" baseline="-25000" dirty="0" err="1"/>
              <a:t>O+BrO</a:t>
            </a:r>
            <a:r>
              <a:rPr lang="en-US" dirty="0"/>
              <a:t> [O][</a:t>
            </a:r>
            <a:r>
              <a:rPr lang="en-US" dirty="0" err="1"/>
              <a:t>BrO</a:t>
            </a:r>
            <a:r>
              <a:rPr lang="en-US" dirty="0"/>
              <a:t>] </a:t>
            </a:r>
          </a:p>
          <a:p>
            <a:pPr lvl="1" eaLnBrk="1" hangingPunct="1">
              <a:buFontTx/>
              <a:buNone/>
            </a:pPr>
            <a:r>
              <a:rPr lang="en-US" dirty="0"/>
              <a:t>		           -2 k</a:t>
            </a:r>
            <a:r>
              <a:rPr lang="en-US" baseline="-25000" dirty="0"/>
              <a:t>O3+HO2</a:t>
            </a:r>
            <a:r>
              <a:rPr lang="en-US" dirty="0"/>
              <a:t> [O</a:t>
            </a:r>
            <a:r>
              <a:rPr lang="en-US" baseline="-25000" dirty="0"/>
              <a:t>3</a:t>
            </a:r>
            <a:r>
              <a:rPr lang="en-US" dirty="0"/>
              <a:t>][HO</a:t>
            </a:r>
            <a:r>
              <a:rPr lang="en-US" baseline="-25000" dirty="0"/>
              <a:t>2</a:t>
            </a:r>
            <a:r>
              <a:rPr lang="en-US" dirty="0"/>
              <a:t>] </a:t>
            </a:r>
          </a:p>
          <a:p>
            <a:pPr lvl="1" eaLnBrk="1" hangingPunct="1">
              <a:buFontTx/>
              <a:buNone/>
            </a:pPr>
            <a:endParaRPr lang="en-US" dirty="0"/>
          </a:p>
        </p:txBody>
      </p:sp>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54CBC749-469B-4670-9F8E-FB82C42F0751}" type="slidenum">
              <a:rPr lang="en-US"/>
              <a:pPr eaLnBrk="1" hangingPunct="1"/>
              <a:t>25</a:t>
            </a:fld>
            <a:endParaRPr lang="en-US"/>
          </a:p>
        </p:txBody>
      </p:sp>
      <p:sp>
        <p:nvSpPr>
          <p:cNvPr id="17413" name="AutoShape 4"/>
          <p:cNvSpPr>
            <a:spLocks/>
          </p:cNvSpPr>
          <p:nvPr/>
        </p:nvSpPr>
        <p:spPr bwMode="auto">
          <a:xfrm>
            <a:off x="5671077" y="3667026"/>
            <a:ext cx="424973" cy="2004101"/>
          </a:xfrm>
          <a:prstGeom prst="rightBrace">
            <a:avLst>
              <a:gd name="adj1" fmla="val 316667"/>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7414" name="Text Box 5"/>
          <p:cNvSpPr txBox="1">
            <a:spLocks noChangeArrowheads="1"/>
          </p:cNvSpPr>
          <p:nvPr/>
        </p:nvSpPr>
        <p:spPr bwMode="auto">
          <a:xfrm>
            <a:off x="6218382" y="4477770"/>
            <a:ext cx="2376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rgbClr val="FF0000"/>
                </a:solidFill>
              </a:rPr>
              <a:t>Losses</a:t>
            </a:r>
          </a:p>
        </p:txBody>
      </p:sp>
      <p:sp>
        <p:nvSpPr>
          <p:cNvPr id="17415" name="Rectangle 8"/>
          <p:cNvSpPr>
            <a:spLocks noChangeArrowheads="1"/>
          </p:cNvSpPr>
          <p:nvPr/>
        </p:nvSpPr>
        <p:spPr bwMode="auto">
          <a:xfrm>
            <a:off x="1944256" y="2991063"/>
            <a:ext cx="6107545" cy="2973413"/>
          </a:xfrm>
          <a:prstGeom prst="rect">
            <a:avLst/>
          </a:prstGeom>
          <a:solidFill>
            <a:srgbClr val="FF0000">
              <a:alpha val="10196"/>
            </a:srgbClr>
          </a:solidFill>
          <a:ln w="9525">
            <a:solidFill>
              <a:schemeClr val="tx1"/>
            </a:solidFill>
            <a:miter lim="800000"/>
            <a:headEnd/>
            <a:tailEnd/>
          </a:ln>
        </p:spPr>
        <p:txBody>
          <a:bodyPr wrap="none" anchor="ctr"/>
          <a:lstStyle/>
          <a:p>
            <a:endParaRPr lang="en-US" sz="1350"/>
          </a:p>
        </p:txBody>
      </p:sp>
      <p:sp>
        <p:nvSpPr>
          <p:cNvPr id="3" name="Rectangle 2">
            <a:extLst>
              <a:ext uri="{FF2B5EF4-FFF2-40B4-BE49-F238E27FC236}">
                <a16:creationId xmlns:a16="http://schemas.microsoft.com/office/drawing/2014/main" id="{05AFBC7C-EC2A-F623-E239-20CD4CDABACA}"/>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sp>
        <p:nvSpPr>
          <p:cNvPr id="4" name="Text Box 5">
            <a:extLst>
              <a:ext uri="{FF2B5EF4-FFF2-40B4-BE49-F238E27FC236}">
                <a16:creationId xmlns:a16="http://schemas.microsoft.com/office/drawing/2014/main" id="{114FE09F-F776-0CC5-0D70-42373AA0857C}"/>
              </a:ext>
            </a:extLst>
          </p:cNvPr>
          <p:cNvSpPr txBox="1">
            <a:spLocks noChangeArrowheads="1"/>
          </p:cNvSpPr>
          <p:nvPr/>
        </p:nvSpPr>
        <p:spPr bwMode="auto">
          <a:xfrm>
            <a:off x="6218382" y="3061345"/>
            <a:ext cx="2376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t>Production</a:t>
            </a:r>
          </a:p>
        </p:txBody>
      </p:sp>
      <p:sp>
        <p:nvSpPr>
          <p:cNvPr id="5" name="Arrow: Up 4">
            <a:extLst>
              <a:ext uri="{FF2B5EF4-FFF2-40B4-BE49-F238E27FC236}">
                <a16:creationId xmlns:a16="http://schemas.microsoft.com/office/drawing/2014/main" id="{B33CB885-810F-4073-F3E4-05E065D193F9}"/>
              </a:ext>
            </a:extLst>
          </p:cNvPr>
          <p:cNvSpPr/>
          <p:nvPr/>
        </p:nvSpPr>
        <p:spPr>
          <a:xfrm rot="16200000">
            <a:off x="5298638" y="2424553"/>
            <a:ext cx="176894" cy="1771213"/>
          </a:xfrm>
          <a:prstGeom prst="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942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508" y="1083924"/>
            <a:ext cx="5516419" cy="776817"/>
          </a:xfrm>
        </p:spPr>
        <p:txBody>
          <a:bodyPr>
            <a:noAutofit/>
          </a:bodyPr>
          <a:lstStyle/>
          <a:p>
            <a:r>
              <a:rPr lang="en-US" sz="3200" b="1" dirty="0">
                <a:solidFill>
                  <a:srgbClr val="FF0000"/>
                </a:solidFill>
                <a:latin typeface="+mn-lt"/>
              </a:rPr>
              <a:t>Take Home Points so far:</a:t>
            </a:r>
          </a:p>
        </p:txBody>
      </p:sp>
      <p:sp>
        <p:nvSpPr>
          <p:cNvPr id="4" name="Slide Number Placeholder 3">
            <a:extLst>
              <a:ext uri="{FF2B5EF4-FFF2-40B4-BE49-F238E27FC236}">
                <a16:creationId xmlns:a16="http://schemas.microsoft.com/office/drawing/2014/main" id="{481D57CE-1A39-4FED-AD1E-DC2824A4498D}"/>
              </a:ext>
            </a:extLst>
          </p:cNvPr>
          <p:cNvSpPr>
            <a:spLocks noGrp="1"/>
          </p:cNvSpPr>
          <p:nvPr>
            <p:ph type="sldNum" sz="quarter" idx="12"/>
          </p:nvPr>
        </p:nvSpPr>
        <p:spPr/>
        <p:txBody>
          <a:bodyPr/>
          <a:lstStyle/>
          <a:p>
            <a:fld id="{6D489A60-49DC-41AE-BF57-2481999B4D98}" type="slidenum">
              <a:rPr lang="en-US" smtClean="0"/>
              <a:t>26</a:t>
            </a:fld>
            <a:endParaRPr lang="en-US"/>
          </a:p>
        </p:txBody>
      </p:sp>
      <p:sp>
        <p:nvSpPr>
          <p:cNvPr id="6" name="Rectangle 5">
            <a:extLst>
              <a:ext uri="{FF2B5EF4-FFF2-40B4-BE49-F238E27FC236}">
                <a16:creationId xmlns:a16="http://schemas.microsoft.com/office/drawing/2014/main" id="{454500ED-F175-F54F-5A09-27A34EE53520}"/>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1.3 Stratospheric ozone formation and loss</a:t>
            </a:r>
          </a:p>
        </p:txBody>
      </p:sp>
      <p:sp>
        <p:nvSpPr>
          <p:cNvPr id="9" name="Content Placeholder 2">
            <a:extLst>
              <a:ext uri="{FF2B5EF4-FFF2-40B4-BE49-F238E27FC236}">
                <a16:creationId xmlns:a16="http://schemas.microsoft.com/office/drawing/2014/main" id="{0AF2A603-CFE4-90CF-8814-6C3E29B4D5D7}"/>
              </a:ext>
            </a:extLst>
          </p:cNvPr>
          <p:cNvSpPr txBox="1">
            <a:spLocks/>
          </p:cNvSpPr>
          <p:nvPr/>
        </p:nvSpPr>
        <p:spPr>
          <a:xfrm>
            <a:off x="945572" y="2208629"/>
            <a:ext cx="10300855" cy="4810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Ozone is concentrated in the stratosphere due to high levels of UV radiation</a:t>
            </a:r>
          </a:p>
          <a:p>
            <a:r>
              <a:rPr lang="en-US" dirty="0">
                <a:solidFill>
                  <a:srgbClr val="00B050"/>
                </a:solidFill>
              </a:rPr>
              <a:t>There is a balance (or competition) between production (O</a:t>
            </a:r>
            <a:r>
              <a:rPr lang="en-US" baseline="-25000" dirty="0">
                <a:solidFill>
                  <a:srgbClr val="00B050"/>
                </a:solidFill>
              </a:rPr>
              <a:t>2</a:t>
            </a:r>
            <a:r>
              <a:rPr lang="en-US" dirty="0">
                <a:solidFill>
                  <a:srgbClr val="00B050"/>
                </a:solidFill>
              </a:rPr>
              <a:t> photodissociation) and chemical loss processes which establish the observed ozone concentration profile.</a:t>
            </a:r>
          </a:p>
          <a:p>
            <a:r>
              <a:rPr lang="en-US" dirty="0">
                <a:solidFill>
                  <a:srgbClr val="0070C0"/>
                </a:solidFill>
              </a:rPr>
              <a:t>Catalytic cycles involving free radicals increase the loss rate and lower ozone concentrations</a:t>
            </a:r>
          </a:p>
          <a:p>
            <a:r>
              <a:rPr lang="en-US" dirty="0">
                <a:solidFill>
                  <a:srgbClr val="7030A0"/>
                </a:solidFill>
              </a:rPr>
              <a:t>Seemingly benign gases have been emitted as a result of human activity (CFCs) and have unintentionally destroyed stratospheric ozone</a:t>
            </a:r>
          </a:p>
        </p:txBody>
      </p:sp>
    </p:spTree>
    <p:extLst>
      <p:ext uri="{BB962C8B-B14F-4D97-AF65-F5344CB8AC3E}">
        <p14:creationId xmlns:p14="http://schemas.microsoft.com/office/powerpoint/2010/main" val="794827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C752D4-161A-F6F2-E73F-699ABE572F9C}"/>
              </a:ext>
            </a:extLst>
          </p:cNvPr>
          <p:cNvSpPr>
            <a:spLocks noGrp="1"/>
          </p:cNvSpPr>
          <p:nvPr>
            <p:ph type="sldNum" sz="quarter" idx="12"/>
          </p:nvPr>
        </p:nvSpPr>
        <p:spPr/>
        <p:txBody>
          <a:bodyPr/>
          <a:lstStyle/>
          <a:p>
            <a:fld id="{B0C1FA80-4FBF-447C-B48A-CFF1CA248243}" type="slidenum">
              <a:rPr lang="en-US" smtClean="0"/>
              <a:t>27</a:t>
            </a:fld>
            <a:endParaRPr lang="en-US"/>
          </a:p>
        </p:txBody>
      </p:sp>
      <p:sp>
        <p:nvSpPr>
          <p:cNvPr id="5" name="Rectangle 4">
            <a:extLst>
              <a:ext uri="{FF2B5EF4-FFF2-40B4-BE49-F238E27FC236}">
                <a16:creationId xmlns:a16="http://schemas.microsoft.com/office/drawing/2014/main" id="{2B63B5FE-2CD9-F53A-68DA-00543198D6CF}"/>
              </a:ext>
            </a:extLst>
          </p:cNvPr>
          <p:cNvSpPr/>
          <p:nvPr/>
        </p:nvSpPr>
        <p:spPr>
          <a:xfrm>
            <a:off x="0" y="-16341"/>
            <a:ext cx="12192000" cy="6479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
        <p:nvSpPr>
          <p:cNvPr id="6" name="Content Placeholder 2">
            <a:extLst>
              <a:ext uri="{FF2B5EF4-FFF2-40B4-BE49-F238E27FC236}">
                <a16:creationId xmlns:a16="http://schemas.microsoft.com/office/drawing/2014/main" id="{194E177B-CA60-6612-1C4F-F46AD2D2AB4A}"/>
              </a:ext>
            </a:extLst>
          </p:cNvPr>
          <p:cNvSpPr>
            <a:spLocks noGrp="1"/>
          </p:cNvSpPr>
          <p:nvPr>
            <p:ph idx="1"/>
          </p:nvPr>
        </p:nvSpPr>
        <p:spPr>
          <a:xfrm>
            <a:off x="960924" y="848614"/>
            <a:ext cx="10515600" cy="4251960"/>
          </a:xfrm>
        </p:spPr>
        <p:txBody>
          <a:bodyPr>
            <a:normAutofit/>
          </a:bodyPr>
          <a:lstStyle/>
          <a:p>
            <a:r>
              <a:rPr lang="en-US" sz="2200" dirty="0"/>
              <a:t>The Antarctic Ozone Hole was first reported in 1985.</a:t>
            </a:r>
          </a:p>
          <a:p>
            <a:r>
              <a:rPr lang="en-US" sz="2200" dirty="0"/>
              <a:t>This geographically (polar vortex region) and seasonally (austral spring) specific phenomenon has occurred regularly (austral spring) since then</a:t>
            </a:r>
          </a:p>
          <a:p>
            <a:r>
              <a:rPr lang="en-US" sz="2200" dirty="0"/>
              <a:t>Totally unexpected! (At the time)</a:t>
            </a:r>
          </a:p>
          <a:p>
            <a:r>
              <a:rPr lang="en-US" sz="2200" dirty="0"/>
              <a:t>Widely considered to have been the deciding impetus for the </a:t>
            </a:r>
            <a:r>
              <a:rPr lang="en-US" sz="2200" b="1" dirty="0"/>
              <a:t>Montreal Protocol </a:t>
            </a:r>
            <a:r>
              <a:rPr lang="en-US" sz="2200" dirty="0"/>
              <a:t>on Substances that Deplete the Ozone Layer (a major international environmental success story)</a:t>
            </a:r>
          </a:p>
        </p:txBody>
      </p:sp>
      <p:pic>
        <p:nvPicPr>
          <p:cNvPr id="8" name="Picture 7">
            <a:extLst>
              <a:ext uri="{FF2B5EF4-FFF2-40B4-BE49-F238E27FC236}">
                <a16:creationId xmlns:a16="http://schemas.microsoft.com/office/drawing/2014/main" id="{CA495452-A560-9D27-7EEE-82D75890114C}"/>
              </a:ext>
            </a:extLst>
          </p:cNvPr>
          <p:cNvPicPr>
            <a:picLocks noChangeAspect="1"/>
          </p:cNvPicPr>
          <p:nvPr/>
        </p:nvPicPr>
        <p:blipFill>
          <a:blip r:embed="rId2"/>
          <a:stretch>
            <a:fillRect/>
          </a:stretch>
        </p:blipFill>
        <p:spPr>
          <a:xfrm>
            <a:off x="3839741" y="3574473"/>
            <a:ext cx="4419766" cy="3147002"/>
          </a:xfrm>
          <a:prstGeom prst="rect">
            <a:avLst/>
          </a:prstGeom>
        </p:spPr>
      </p:pic>
      <p:sp>
        <p:nvSpPr>
          <p:cNvPr id="9" name="TextBox 8">
            <a:extLst>
              <a:ext uri="{FF2B5EF4-FFF2-40B4-BE49-F238E27FC236}">
                <a16:creationId xmlns:a16="http://schemas.microsoft.com/office/drawing/2014/main" id="{BCABDADA-2E6C-7F8D-6362-B9FF04F5174D}"/>
              </a:ext>
            </a:extLst>
          </p:cNvPr>
          <p:cNvSpPr txBox="1"/>
          <p:nvPr/>
        </p:nvSpPr>
        <p:spPr>
          <a:xfrm>
            <a:off x="6635750" y="6009386"/>
            <a:ext cx="19748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charset="0"/>
                <a:ea typeface="ＭＳ Ｐゴシック" charset="-128"/>
                <a:cs typeface="+mn-cs"/>
              </a:rPr>
              <a:t>Ozone hole!</a:t>
            </a:r>
          </a:p>
        </p:txBody>
      </p:sp>
    </p:spTree>
    <p:extLst>
      <p:ext uri="{BB962C8B-B14F-4D97-AF65-F5344CB8AC3E}">
        <p14:creationId xmlns:p14="http://schemas.microsoft.com/office/powerpoint/2010/main" val="399890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206A2-0646-729E-C894-D1C552866108}"/>
              </a:ext>
            </a:extLst>
          </p:cNvPr>
          <p:cNvSpPr>
            <a:spLocks noGrp="1"/>
          </p:cNvSpPr>
          <p:nvPr>
            <p:ph type="sldNum" sz="quarter" idx="12"/>
          </p:nvPr>
        </p:nvSpPr>
        <p:spPr/>
        <p:txBody>
          <a:bodyPr/>
          <a:lstStyle/>
          <a:p>
            <a:fld id="{B0C1FA80-4FBF-447C-B48A-CFF1CA248243}" type="slidenum">
              <a:rPr lang="en-US" smtClean="0"/>
              <a:t>28</a:t>
            </a:fld>
            <a:endParaRPr lang="en-US"/>
          </a:p>
        </p:txBody>
      </p:sp>
      <p:pic>
        <p:nvPicPr>
          <p:cNvPr id="5" name="Picture 4">
            <a:extLst>
              <a:ext uri="{FF2B5EF4-FFF2-40B4-BE49-F238E27FC236}">
                <a16:creationId xmlns:a16="http://schemas.microsoft.com/office/drawing/2014/main" id="{DA17378E-E77B-0FC6-846A-0706B3CD4478}"/>
              </a:ext>
            </a:extLst>
          </p:cNvPr>
          <p:cNvPicPr>
            <a:picLocks noChangeAspect="1"/>
          </p:cNvPicPr>
          <p:nvPr/>
        </p:nvPicPr>
        <p:blipFill rotWithShape="1">
          <a:blip r:embed="rId4"/>
          <a:srcRect l="7357" t="36660" r="65834" b="17392"/>
          <a:stretch/>
        </p:blipFill>
        <p:spPr>
          <a:xfrm>
            <a:off x="428625" y="1640595"/>
            <a:ext cx="3971925" cy="3827409"/>
          </a:xfrm>
          <a:prstGeom prst="rect">
            <a:avLst/>
          </a:prstGeom>
        </p:spPr>
      </p:pic>
      <p:sp>
        <p:nvSpPr>
          <p:cNvPr id="6" name="Text Box 4">
            <a:extLst>
              <a:ext uri="{FF2B5EF4-FFF2-40B4-BE49-F238E27FC236}">
                <a16:creationId xmlns:a16="http://schemas.microsoft.com/office/drawing/2014/main" id="{F6765801-F512-A141-49CA-B895F723781B}"/>
              </a:ext>
            </a:extLst>
          </p:cNvPr>
          <p:cNvSpPr txBox="1">
            <a:spLocks noChangeArrowheads="1"/>
          </p:cNvSpPr>
          <p:nvPr/>
        </p:nvSpPr>
        <p:spPr bwMode="auto">
          <a:xfrm>
            <a:off x="311772" y="5842900"/>
            <a:ext cx="11023738" cy="76944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ＭＳ Ｐゴシック" charset="-128"/>
                <a:cs typeface="+mn-cs"/>
              </a:rPr>
              <a:t>Isolated concentric region around Antarctic continent is called the </a:t>
            </a:r>
            <a:r>
              <a:rPr kumimoji="0" lang="en-US" sz="2200" b="0" i="1" u="none" strike="noStrike" kern="1200" cap="none" spc="0" normalizeH="0" baseline="0" noProof="0" dirty="0">
                <a:ln>
                  <a:noFill/>
                </a:ln>
                <a:solidFill>
                  <a:srgbClr val="000000"/>
                </a:solidFill>
                <a:effectLst/>
                <a:uLnTx/>
                <a:uFillTx/>
                <a:ea typeface="ＭＳ Ｐゴシック" charset="-128"/>
                <a:cs typeface="+mn-cs"/>
              </a:rPr>
              <a:t>polar vortex.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ＭＳ Ｐゴシック" charset="-128"/>
                <a:cs typeface="+mn-cs"/>
              </a:rPr>
              <a:t>Strong westerly winds, little meridional transport</a:t>
            </a:r>
          </a:p>
        </p:txBody>
      </p:sp>
      <p:sp>
        <p:nvSpPr>
          <p:cNvPr id="7" name="Rectangle 6">
            <a:extLst>
              <a:ext uri="{FF2B5EF4-FFF2-40B4-BE49-F238E27FC236}">
                <a16:creationId xmlns:a16="http://schemas.microsoft.com/office/drawing/2014/main" id="{76E2D9DF-D1DC-F9E9-BD6E-CA01E255EA13}"/>
              </a:ext>
            </a:extLst>
          </p:cNvPr>
          <p:cNvSpPr/>
          <p:nvPr/>
        </p:nvSpPr>
        <p:spPr>
          <a:xfrm>
            <a:off x="6368360" y="6378509"/>
            <a:ext cx="38138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charset="0"/>
                <a:ea typeface="ＭＳ Ｐゴシック" charset="-128"/>
                <a:cs typeface="+mn-cs"/>
              </a:rPr>
              <a:t>http://ozonewatch.gsfc.nasa.gov/</a:t>
            </a:r>
          </a:p>
        </p:txBody>
      </p:sp>
      <p:pic>
        <p:nvPicPr>
          <p:cNvPr id="8" name="OZONE_D2020-07-01%P1D_G^720X486.IOMPS_PNPP_V21_MMERRA2_LSH">
            <a:hlinkClick r:id="" action="ppaction://media"/>
            <a:extLst>
              <a:ext uri="{FF2B5EF4-FFF2-40B4-BE49-F238E27FC236}">
                <a16:creationId xmlns:a16="http://schemas.microsoft.com/office/drawing/2014/main" id="{76CE3FD4-5FC6-23C5-02B9-51E547CD09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77119" y="1574199"/>
            <a:ext cx="5866961" cy="3960199"/>
          </a:xfrm>
          <a:prstGeom prst="rect">
            <a:avLst/>
          </a:prstGeom>
        </p:spPr>
      </p:pic>
      <p:sp>
        <p:nvSpPr>
          <p:cNvPr id="9" name="Title 1">
            <a:extLst>
              <a:ext uri="{FF2B5EF4-FFF2-40B4-BE49-F238E27FC236}">
                <a16:creationId xmlns:a16="http://schemas.microsoft.com/office/drawing/2014/main" id="{7BFD8F23-E916-A122-2227-8F8F72BA3477}"/>
              </a:ext>
            </a:extLst>
          </p:cNvPr>
          <p:cNvSpPr>
            <a:spLocks noGrp="1"/>
          </p:cNvSpPr>
          <p:nvPr>
            <p:ph type="title"/>
          </p:nvPr>
        </p:nvSpPr>
        <p:spPr>
          <a:xfrm>
            <a:off x="157162" y="582469"/>
            <a:ext cx="11877675" cy="1143000"/>
          </a:xfrm>
        </p:spPr>
        <p:txBody>
          <a:bodyPr>
            <a:normAutofit/>
          </a:bodyPr>
          <a:lstStyle/>
          <a:p>
            <a:pPr algn="ctr"/>
            <a:r>
              <a:rPr lang="en-US" sz="2400" b="1" dirty="0">
                <a:solidFill>
                  <a:srgbClr val="FF0000"/>
                </a:solidFill>
                <a:latin typeface="+mn-lt"/>
              </a:rPr>
              <a:t>Ozone hole is a seasonal phenomenon</a:t>
            </a:r>
            <a:br>
              <a:rPr lang="en-US" sz="2400" b="0" dirty="0">
                <a:latin typeface="+mn-lt"/>
              </a:rPr>
            </a:br>
            <a:r>
              <a:rPr lang="en-US" sz="2400" b="0" dirty="0">
                <a:latin typeface="+mn-lt"/>
              </a:rPr>
              <a:t>it develops in austral spring (September-October) and is gone by December</a:t>
            </a:r>
          </a:p>
        </p:txBody>
      </p:sp>
      <p:sp>
        <p:nvSpPr>
          <p:cNvPr id="10" name="Rectangle 9">
            <a:extLst>
              <a:ext uri="{FF2B5EF4-FFF2-40B4-BE49-F238E27FC236}">
                <a16:creationId xmlns:a16="http://schemas.microsoft.com/office/drawing/2014/main" id="{73A0E46E-13A6-BE66-7381-80EBA3566446}"/>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116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9417" y="6211669"/>
            <a:ext cx="8012783" cy="646331"/>
          </a:xfrm>
          <a:prstGeom prst="rect">
            <a:avLst/>
          </a:prstGeom>
          <a:noFill/>
        </p:spPr>
        <p:txBody>
          <a:bodyPr wrap="square" rtlCol="0">
            <a:spAutoFit/>
          </a:bodyPr>
          <a:lstStyle/>
          <a:p>
            <a:r>
              <a:rPr lang="en-US" dirty="0"/>
              <a:t>Note: Dobson Units are column densities – 1 DU = 2.69x10</a:t>
            </a:r>
            <a:r>
              <a:rPr lang="en-US" baseline="30000" dirty="0"/>
              <a:t>16</a:t>
            </a:r>
            <a:r>
              <a:rPr lang="en-US" dirty="0"/>
              <a:t> molecules cm</a:t>
            </a:r>
            <a:r>
              <a:rPr lang="en-US" baseline="30000" dirty="0"/>
              <a:t>-2</a:t>
            </a:r>
            <a:r>
              <a:rPr lang="en-US" dirty="0"/>
              <a:t>. </a:t>
            </a:r>
          </a:p>
          <a:p>
            <a:r>
              <a:rPr lang="en-US" dirty="0"/>
              <a:t>300 DU is a 3 mm column of ozone at STP.</a:t>
            </a:r>
          </a:p>
        </p:txBody>
      </p:sp>
      <p:sp>
        <p:nvSpPr>
          <p:cNvPr id="2" name="TextBox 1">
            <a:extLst>
              <a:ext uri="{FF2B5EF4-FFF2-40B4-BE49-F238E27FC236}">
                <a16:creationId xmlns:a16="http://schemas.microsoft.com/office/drawing/2014/main" id="{0DF0E598-9AC1-413C-A18B-88D2346A23B1}"/>
              </a:ext>
            </a:extLst>
          </p:cNvPr>
          <p:cNvSpPr txBox="1"/>
          <p:nvPr/>
        </p:nvSpPr>
        <p:spPr>
          <a:xfrm>
            <a:off x="2170771" y="5701989"/>
            <a:ext cx="7114478" cy="461665"/>
          </a:xfrm>
          <a:prstGeom prst="rect">
            <a:avLst/>
          </a:prstGeom>
          <a:noFill/>
        </p:spPr>
        <p:txBody>
          <a:bodyPr wrap="square" rtlCol="0">
            <a:spAutoFit/>
          </a:bodyPr>
          <a:lstStyle/>
          <a:p>
            <a:r>
              <a:rPr lang="en-US" sz="2400" dirty="0"/>
              <a:t>Satellite measurements</a:t>
            </a:r>
            <a:r>
              <a:rPr lang="en-US" dirty="0"/>
              <a:t>.</a:t>
            </a:r>
          </a:p>
        </p:txBody>
      </p:sp>
      <p:sp>
        <p:nvSpPr>
          <p:cNvPr id="6" name="TextBox 5"/>
          <p:cNvSpPr txBox="1"/>
          <p:nvPr/>
        </p:nvSpPr>
        <p:spPr>
          <a:xfrm>
            <a:off x="5384800" y="5794322"/>
            <a:ext cx="6156960" cy="369332"/>
          </a:xfrm>
          <a:prstGeom prst="rect">
            <a:avLst/>
          </a:prstGeom>
          <a:noFill/>
        </p:spPr>
        <p:txBody>
          <a:bodyPr wrap="square" rtlCol="0">
            <a:spAutoFit/>
          </a:bodyPr>
          <a:lstStyle/>
          <a:p>
            <a:r>
              <a:rPr lang="en-US" dirty="0">
                <a:hlinkClick r:id="rId2"/>
              </a:rPr>
              <a:t>https://ozonewatch.gsfc.nasa.gov/SH.html</a:t>
            </a:r>
            <a:r>
              <a:rPr lang="en-US" dirty="0"/>
              <a:t> </a:t>
            </a:r>
          </a:p>
        </p:txBody>
      </p:sp>
      <p:sp>
        <p:nvSpPr>
          <p:cNvPr id="4" name="Slide Number Placeholder 3">
            <a:extLst>
              <a:ext uri="{FF2B5EF4-FFF2-40B4-BE49-F238E27FC236}">
                <a16:creationId xmlns:a16="http://schemas.microsoft.com/office/drawing/2014/main" id="{E70C6841-9E89-4E60-938B-8A0E4881B947}"/>
              </a:ext>
            </a:extLst>
          </p:cNvPr>
          <p:cNvSpPr>
            <a:spLocks noGrp="1"/>
          </p:cNvSpPr>
          <p:nvPr>
            <p:ph type="sldNum" sz="quarter" idx="12"/>
          </p:nvPr>
        </p:nvSpPr>
        <p:spPr/>
        <p:txBody>
          <a:bodyPr/>
          <a:lstStyle/>
          <a:p>
            <a:fld id="{6D489A60-49DC-41AE-BF57-2481999B4D98}" type="slidenum">
              <a:rPr lang="en-US" smtClean="0"/>
              <a:t>29</a:t>
            </a:fld>
            <a:endParaRPr lang="en-US"/>
          </a:p>
        </p:txBody>
      </p:sp>
      <p:pic>
        <p:nvPicPr>
          <p:cNvPr id="7" name="Picture 6">
            <a:extLst>
              <a:ext uri="{FF2B5EF4-FFF2-40B4-BE49-F238E27FC236}">
                <a16:creationId xmlns:a16="http://schemas.microsoft.com/office/drawing/2014/main" id="{83F8C622-C7E7-48EC-92A9-24834EB5B197}"/>
              </a:ext>
            </a:extLst>
          </p:cNvPr>
          <p:cNvPicPr>
            <a:picLocks noChangeAspect="1"/>
          </p:cNvPicPr>
          <p:nvPr/>
        </p:nvPicPr>
        <p:blipFill>
          <a:blip r:embed="rId3"/>
          <a:stretch>
            <a:fillRect/>
          </a:stretch>
        </p:blipFill>
        <p:spPr>
          <a:xfrm>
            <a:off x="2880104" y="803867"/>
            <a:ext cx="5730496" cy="4940083"/>
          </a:xfrm>
          <a:prstGeom prst="rect">
            <a:avLst/>
          </a:prstGeom>
        </p:spPr>
      </p:pic>
      <p:sp>
        <p:nvSpPr>
          <p:cNvPr id="8" name="TextBox 7">
            <a:extLst>
              <a:ext uri="{FF2B5EF4-FFF2-40B4-BE49-F238E27FC236}">
                <a16:creationId xmlns:a16="http://schemas.microsoft.com/office/drawing/2014/main" id="{53DEA42C-772E-47C6-B5BD-0EE0F1C295F4}"/>
              </a:ext>
            </a:extLst>
          </p:cNvPr>
          <p:cNvSpPr txBox="1"/>
          <p:nvPr/>
        </p:nvSpPr>
        <p:spPr>
          <a:xfrm>
            <a:off x="8463280" y="1673843"/>
            <a:ext cx="2550160" cy="584775"/>
          </a:xfrm>
          <a:prstGeom prst="rect">
            <a:avLst/>
          </a:prstGeom>
          <a:noFill/>
        </p:spPr>
        <p:txBody>
          <a:bodyPr wrap="square" rtlCol="0">
            <a:spAutoFit/>
          </a:bodyPr>
          <a:lstStyle/>
          <a:p>
            <a:r>
              <a:rPr lang="en-US" sz="3200" dirty="0"/>
              <a:t>Area</a:t>
            </a:r>
          </a:p>
        </p:txBody>
      </p:sp>
      <p:sp>
        <p:nvSpPr>
          <p:cNvPr id="9" name="TextBox 8">
            <a:extLst>
              <a:ext uri="{FF2B5EF4-FFF2-40B4-BE49-F238E27FC236}">
                <a16:creationId xmlns:a16="http://schemas.microsoft.com/office/drawing/2014/main" id="{33FBA295-83E8-496F-BC34-DCCBEAA93ABE}"/>
              </a:ext>
            </a:extLst>
          </p:cNvPr>
          <p:cNvSpPr txBox="1"/>
          <p:nvPr/>
        </p:nvSpPr>
        <p:spPr>
          <a:xfrm>
            <a:off x="8604597" y="3487861"/>
            <a:ext cx="2937163" cy="1077218"/>
          </a:xfrm>
          <a:prstGeom prst="rect">
            <a:avLst/>
          </a:prstGeom>
          <a:noFill/>
        </p:spPr>
        <p:txBody>
          <a:bodyPr wrap="square" rtlCol="0">
            <a:spAutoFit/>
          </a:bodyPr>
          <a:lstStyle/>
          <a:p>
            <a:r>
              <a:rPr lang="en-US" sz="3200" dirty="0"/>
              <a:t>Minimum Ozone</a:t>
            </a:r>
          </a:p>
        </p:txBody>
      </p:sp>
      <p:sp>
        <p:nvSpPr>
          <p:cNvPr id="10" name="Rectangle 9">
            <a:extLst>
              <a:ext uri="{FF2B5EF4-FFF2-40B4-BE49-F238E27FC236}">
                <a16:creationId xmlns:a16="http://schemas.microsoft.com/office/drawing/2014/main" id="{9054A5C8-28C2-B5F0-E629-298F8220F206}"/>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114357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8A4BE1-620E-C7C9-73E9-E51231FE7FA4}"/>
              </a:ext>
            </a:extLst>
          </p:cNvPr>
          <p:cNvSpPr/>
          <p:nvPr/>
        </p:nvSpPr>
        <p:spPr>
          <a:xfrm>
            <a:off x="0" y="-1"/>
            <a:ext cx="12192000" cy="5847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libri" panose="020F0502020204030204" pitchFamily="34" charset="0"/>
                <a:cs typeface="Calibri" panose="020F0502020204030204" pitchFamily="34" charset="0"/>
              </a:rPr>
              <a:t>ASRC mobile lab</a:t>
            </a:r>
          </a:p>
        </p:txBody>
      </p:sp>
      <p:pic>
        <p:nvPicPr>
          <p:cNvPr id="9" name="Picture 8" descr="A white van parked on a road&#10;&#10;Description automatically generated with medium confidence">
            <a:extLst>
              <a:ext uri="{FF2B5EF4-FFF2-40B4-BE49-F238E27FC236}">
                <a16:creationId xmlns:a16="http://schemas.microsoft.com/office/drawing/2014/main" id="{7121808E-4151-91E0-0F2A-EE450DDC7BC9}"/>
              </a:ext>
            </a:extLst>
          </p:cNvPr>
          <p:cNvPicPr>
            <a:picLocks noChangeAspect="1"/>
          </p:cNvPicPr>
          <p:nvPr/>
        </p:nvPicPr>
        <p:blipFill rotWithShape="1">
          <a:blip r:embed="rId3">
            <a:extLst>
              <a:ext uri="{28A0092B-C50C-407E-A947-70E740481C1C}">
                <a14:useLocalDpi xmlns:a14="http://schemas.microsoft.com/office/drawing/2010/main" val="0"/>
              </a:ext>
            </a:extLst>
          </a:blip>
          <a:srcRect t="16465"/>
          <a:stretch/>
        </p:blipFill>
        <p:spPr>
          <a:xfrm>
            <a:off x="423317" y="1117435"/>
            <a:ext cx="4495782" cy="2898841"/>
          </a:xfrm>
          <a:prstGeom prst="rect">
            <a:avLst/>
          </a:prstGeom>
        </p:spPr>
      </p:pic>
      <p:sp>
        <p:nvSpPr>
          <p:cNvPr id="11" name="TextBox 10">
            <a:extLst>
              <a:ext uri="{FF2B5EF4-FFF2-40B4-BE49-F238E27FC236}">
                <a16:creationId xmlns:a16="http://schemas.microsoft.com/office/drawing/2014/main" id="{2982FABA-F746-D169-2698-EBABD598B1FD}"/>
              </a:ext>
            </a:extLst>
          </p:cNvPr>
          <p:cNvSpPr txBox="1"/>
          <p:nvPr/>
        </p:nvSpPr>
        <p:spPr>
          <a:xfrm>
            <a:off x="5069179" y="1022842"/>
            <a:ext cx="6705600" cy="30880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2007 Dodge Sprinter Van</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Lithium ion batteries with a fully charged capacity of 13.25 KWh</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Calibri" panose="020F0502020204030204"/>
              </a:rPr>
              <a:t>Around 5-7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hour measurement deployments possible</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Two inlets, one for gases, the other for aerosols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Flexible payload configuration</a:t>
            </a:r>
          </a:p>
        </p:txBody>
      </p:sp>
      <p:sp>
        <p:nvSpPr>
          <p:cNvPr id="12" name="Slide Number Placeholder 5">
            <a:extLst>
              <a:ext uri="{FF2B5EF4-FFF2-40B4-BE49-F238E27FC236}">
                <a16:creationId xmlns:a16="http://schemas.microsoft.com/office/drawing/2014/main" id="{32CE90C6-AFCA-93FA-706A-1B1F50373591}"/>
              </a:ext>
            </a:extLst>
          </p:cNvPr>
          <p:cNvSpPr>
            <a:spLocks noGrp="1"/>
          </p:cNvSpPr>
          <p:nvPr>
            <p:ph type="sldNum" sz="quarter" idx="12"/>
          </p:nvPr>
        </p:nvSpPr>
        <p:spPr>
          <a:xfrm>
            <a:off x="11325489" y="6466848"/>
            <a:ext cx="764215" cy="365125"/>
          </a:xfrm>
        </p:spPr>
        <p:txBody>
          <a:bodyPr/>
          <a:lstStyle/>
          <a:p>
            <a:fld id="{9D18944C-C599-44A2-9E8D-2EEBC9B5FD85}" type="slidenum">
              <a:rPr lang="en-US" sz="2000" b="1" smtClean="0">
                <a:latin typeface="Calibri" panose="020F0502020204030204" pitchFamily="34" charset="0"/>
                <a:cs typeface="Calibri" panose="020F0502020204030204" pitchFamily="34" charset="0"/>
              </a:rPr>
              <a:t>3</a:t>
            </a:fld>
            <a:endParaRPr lang="en-US" sz="20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A492BC1-1B42-B100-1082-80F36A93839B}"/>
              </a:ext>
            </a:extLst>
          </p:cNvPr>
          <p:cNvPicPr>
            <a:picLocks noChangeAspect="1"/>
          </p:cNvPicPr>
          <p:nvPr/>
        </p:nvPicPr>
        <p:blipFill>
          <a:blip r:embed="rId4"/>
          <a:stretch>
            <a:fillRect/>
          </a:stretch>
        </p:blipFill>
        <p:spPr>
          <a:xfrm>
            <a:off x="102296" y="4555835"/>
            <a:ext cx="2046126" cy="2276138"/>
          </a:xfrm>
          <a:prstGeom prst="rect">
            <a:avLst/>
          </a:prstGeom>
        </p:spPr>
      </p:pic>
      <p:pic>
        <p:nvPicPr>
          <p:cNvPr id="3" name="Picture 2">
            <a:extLst>
              <a:ext uri="{FF2B5EF4-FFF2-40B4-BE49-F238E27FC236}">
                <a16:creationId xmlns:a16="http://schemas.microsoft.com/office/drawing/2014/main" id="{B5D2C99B-532C-95DC-FA21-413A9B486264}"/>
              </a:ext>
            </a:extLst>
          </p:cNvPr>
          <p:cNvPicPr>
            <a:picLocks noChangeAspect="1"/>
          </p:cNvPicPr>
          <p:nvPr/>
        </p:nvPicPr>
        <p:blipFill>
          <a:blip r:embed="rId5"/>
          <a:stretch>
            <a:fillRect/>
          </a:stretch>
        </p:blipFill>
        <p:spPr>
          <a:xfrm>
            <a:off x="2201201" y="4555835"/>
            <a:ext cx="3094323" cy="2276138"/>
          </a:xfrm>
          <a:prstGeom prst="rect">
            <a:avLst/>
          </a:prstGeom>
        </p:spPr>
      </p:pic>
      <p:pic>
        <p:nvPicPr>
          <p:cNvPr id="4" name="Picture 3">
            <a:extLst>
              <a:ext uri="{FF2B5EF4-FFF2-40B4-BE49-F238E27FC236}">
                <a16:creationId xmlns:a16="http://schemas.microsoft.com/office/drawing/2014/main" id="{85482100-2CF7-CFA3-71AA-37EB5764EA23}"/>
              </a:ext>
            </a:extLst>
          </p:cNvPr>
          <p:cNvPicPr>
            <a:picLocks noChangeAspect="1"/>
          </p:cNvPicPr>
          <p:nvPr/>
        </p:nvPicPr>
        <p:blipFill>
          <a:blip r:embed="rId6"/>
          <a:stretch>
            <a:fillRect/>
          </a:stretch>
        </p:blipFill>
        <p:spPr>
          <a:xfrm>
            <a:off x="5372478" y="4545973"/>
            <a:ext cx="3048000" cy="2286000"/>
          </a:xfrm>
          <a:prstGeom prst="rect">
            <a:avLst/>
          </a:prstGeom>
        </p:spPr>
      </p:pic>
      <p:sp>
        <p:nvSpPr>
          <p:cNvPr id="6" name="TextBox 5">
            <a:extLst>
              <a:ext uri="{FF2B5EF4-FFF2-40B4-BE49-F238E27FC236}">
                <a16:creationId xmlns:a16="http://schemas.microsoft.com/office/drawing/2014/main" id="{FE68A41C-5237-8DAE-15D6-F880C1663379}"/>
              </a:ext>
            </a:extLst>
          </p:cNvPr>
          <p:cNvSpPr txBox="1"/>
          <p:nvPr/>
        </p:nvSpPr>
        <p:spPr>
          <a:xfrm>
            <a:off x="102296" y="4555835"/>
            <a:ext cx="1271502" cy="369332"/>
          </a:xfrm>
          <a:prstGeom prst="rect">
            <a:avLst/>
          </a:prstGeom>
          <a:noFill/>
        </p:spPr>
        <p:txBody>
          <a:bodyPr wrap="none" rtlCol="0">
            <a:spAutoFit/>
          </a:bodyPr>
          <a:lstStyle/>
          <a:p>
            <a:r>
              <a:rPr lang="en-US" b="1" dirty="0">
                <a:solidFill>
                  <a:srgbClr val="FF0000"/>
                </a:solidFill>
              </a:rPr>
              <a:t>WFM, 2017</a:t>
            </a:r>
          </a:p>
        </p:txBody>
      </p:sp>
      <p:sp>
        <p:nvSpPr>
          <p:cNvPr id="7" name="TextBox 6">
            <a:extLst>
              <a:ext uri="{FF2B5EF4-FFF2-40B4-BE49-F238E27FC236}">
                <a16:creationId xmlns:a16="http://schemas.microsoft.com/office/drawing/2014/main" id="{829E5D41-C240-1BBE-78B6-7CB49AE67845}"/>
              </a:ext>
            </a:extLst>
          </p:cNvPr>
          <p:cNvSpPr txBox="1"/>
          <p:nvPr/>
        </p:nvSpPr>
        <p:spPr>
          <a:xfrm>
            <a:off x="2148422" y="4552386"/>
            <a:ext cx="1662891" cy="369332"/>
          </a:xfrm>
          <a:prstGeom prst="rect">
            <a:avLst/>
          </a:prstGeom>
          <a:noFill/>
        </p:spPr>
        <p:txBody>
          <a:bodyPr wrap="none" rtlCol="0">
            <a:spAutoFit/>
          </a:bodyPr>
          <a:lstStyle/>
          <a:p>
            <a:r>
              <a:rPr lang="en-US" b="1" dirty="0">
                <a:solidFill>
                  <a:srgbClr val="FF0000"/>
                </a:solidFill>
              </a:rPr>
              <a:t>PSP, 2017/2018</a:t>
            </a:r>
          </a:p>
        </p:txBody>
      </p:sp>
      <p:sp>
        <p:nvSpPr>
          <p:cNvPr id="8" name="TextBox 7">
            <a:extLst>
              <a:ext uri="{FF2B5EF4-FFF2-40B4-BE49-F238E27FC236}">
                <a16:creationId xmlns:a16="http://schemas.microsoft.com/office/drawing/2014/main" id="{13F6295C-2956-138D-7435-D0D733F72CCD}"/>
              </a:ext>
            </a:extLst>
          </p:cNvPr>
          <p:cNvSpPr txBox="1"/>
          <p:nvPr/>
        </p:nvSpPr>
        <p:spPr>
          <a:xfrm>
            <a:off x="5372478" y="4545973"/>
            <a:ext cx="1969963" cy="369332"/>
          </a:xfrm>
          <a:prstGeom prst="rect">
            <a:avLst/>
          </a:prstGeom>
          <a:noFill/>
        </p:spPr>
        <p:txBody>
          <a:bodyPr wrap="none" rtlCol="0">
            <a:spAutoFit/>
          </a:bodyPr>
          <a:lstStyle/>
          <a:p>
            <a:r>
              <a:rPr lang="en-US" b="1" dirty="0">
                <a:solidFill>
                  <a:srgbClr val="FF0000"/>
                </a:solidFill>
              </a:rPr>
              <a:t>LISTOS, 2018/2019</a:t>
            </a:r>
          </a:p>
        </p:txBody>
      </p:sp>
      <p:pic>
        <p:nvPicPr>
          <p:cNvPr id="10" name="Picture 9">
            <a:extLst>
              <a:ext uri="{FF2B5EF4-FFF2-40B4-BE49-F238E27FC236}">
                <a16:creationId xmlns:a16="http://schemas.microsoft.com/office/drawing/2014/main" id="{FBD98E2E-DF60-F299-129A-BAD0714E55C3}"/>
              </a:ext>
            </a:extLst>
          </p:cNvPr>
          <p:cNvPicPr>
            <a:picLocks noChangeAspect="1"/>
          </p:cNvPicPr>
          <p:nvPr/>
        </p:nvPicPr>
        <p:blipFill>
          <a:blip r:embed="rId7"/>
          <a:stretch>
            <a:fillRect/>
          </a:stretch>
        </p:blipFill>
        <p:spPr>
          <a:xfrm>
            <a:off x="8497432" y="4545973"/>
            <a:ext cx="3048000" cy="2286000"/>
          </a:xfrm>
          <a:prstGeom prst="rect">
            <a:avLst/>
          </a:prstGeom>
        </p:spPr>
      </p:pic>
      <p:sp>
        <p:nvSpPr>
          <p:cNvPr id="13" name="TextBox 12">
            <a:extLst>
              <a:ext uri="{FF2B5EF4-FFF2-40B4-BE49-F238E27FC236}">
                <a16:creationId xmlns:a16="http://schemas.microsoft.com/office/drawing/2014/main" id="{A0064343-3C65-37B9-203C-B1BB3C5DDAA2}"/>
              </a:ext>
            </a:extLst>
          </p:cNvPr>
          <p:cNvSpPr txBox="1"/>
          <p:nvPr/>
        </p:nvSpPr>
        <p:spPr>
          <a:xfrm>
            <a:off x="8497432" y="4545973"/>
            <a:ext cx="2165786" cy="369332"/>
          </a:xfrm>
          <a:prstGeom prst="rect">
            <a:avLst/>
          </a:prstGeom>
          <a:noFill/>
        </p:spPr>
        <p:txBody>
          <a:bodyPr wrap="none" rtlCol="0">
            <a:spAutoFit/>
          </a:bodyPr>
          <a:lstStyle/>
          <a:p>
            <a:r>
              <a:rPr lang="en-US" b="1" dirty="0">
                <a:solidFill>
                  <a:srgbClr val="FF0000"/>
                </a:solidFill>
              </a:rPr>
              <a:t>NYS-CH4, 2021/2022</a:t>
            </a:r>
          </a:p>
        </p:txBody>
      </p:sp>
    </p:spTree>
    <p:extLst>
      <p:ext uri="{BB962C8B-B14F-4D97-AF65-F5344CB8AC3E}">
        <p14:creationId xmlns:p14="http://schemas.microsoft.com/office/powerpoint/2010/main" val="4003617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16480" y="6123355"/>
            <a:ext cx="7162800" cy="369332"/>
          </a:xfrm>
          <a:prstGeom prst="rect">
            <a:avLst/>
          </a:prstGeom>
        </p:spPr>
        <p:txBody>
          <a:bodyPr wrap="square">
            <a:spAutoFit/>
          </a:bodyPr>
          <a:lstStyle/>
          <a:p>
            <a:r>
              <a:rPr lang="en-US" dirty="0"/>
              <a:t>https://ozonewatch.gsfc.nasa.gov/monthly/climatology_10_SH.html</a:t>
            </a:r>
          </a:p>
        </p:txBody>
      </p:sp>
      <p:sp>
        <p:nvSpPr>
          <p:cNvPr id="4" name="TextBox 3"/>
          <p:cNvSpPr txBox="1"/>
          <p:nvPr/>
        </p:nvSpPr>
        <p:spPr>
          <a:xfrm>
            <a:off x="1828800" y="779575"/>
            <a:ext cx="8178800" cy="461665"/>
          </a:xfrm>
          <a:prstGeom prst="rect">
            <a:avLst/>
          </a:prstGeom>
          <a:noFill/>
        </p:spPr>
        <p:txBody>
          <a:bodyPr wrap="square" rtlCol="0">
            <a:spAutoFit/>
          </a:bodyPr>
          <a:lstStyle/>
          <a:p>
            <a:pPr algn="ctr"/>
            <a:r>
              <a:rPr lang="en-US" sz="2400" b="1" dirty="0">
                <a:solidFill>
                  <a:srgbClr val="FF0000"/>
                </a:solidFill>
              </a:rPr>
              <a:t>October Monthly Means (satellite data)</a:t>
            </a:r>
          </a:p>
        </p:txBody>
      </p:sp>
      <p:sp>
        <p:nvSpPr>
          <p:cNvPr id="5" name="TextBox 4"/>
          <p:cNvSpPr txBox="1"/>
          <p:nvPr/>
        </p:nvSpPr>
        <p:spPr>
          <a:xfrm>
            <a:off x="1676400" y="5685855"/>
            <a:ext cx="8483600" cy="369332"/>
          </a:xfrm>
          <a:prstGeom prst="rect">
            <a:avLst/>
          </a:prstGeom>
          <a:noFill/>
        </p:spPr>
        <p:txBody>
          <a:bodyPr wrap="square" rtlCol="0">
            <a:spAutoFit/>
          </a:bodyPr>
          <a:lstStyle/>
          <a:p>
            <a:r>
              <a:rPr lang="en-US" dirty="0"/>
              <a:t>Note that there were Stratospheric Sudden Warmings (SSW) in 1988, 2002, and 2019.</a:t>
            </a:r>
          </a:p>
        </p:txBody>
      </p:sp>
      <p:sp>
        <p:nvSpPr>
          <p:cNvPr id="7" name="Slide Number Placeholder 6">
            <a:extLst>
              <a:ext uri="{FF2B5EF4-FFF2-40B4-BE49-F238E27FC236}">
                <a16:creationId xmlns:a16="http://schemas.microsoft.com/office/drawing/2014/main" id="{EB23624B-EE3C-4992-B5F1-DFF68BB21D5C}"/>
              </a:ext>
            </a:extLst>
          </p:cNvPr>
          <p:cNvSpPr>
            <a:spLocks noGrp="1"/>
          </p:cNvSpPr>
          <p:nvPr>
            <p:ph type="sldNum" sz="quarter" idx="12"/>
          </p:nvPr>
        </p:nvSpPr>
        <p:spPr/>
        <p:txBody>
          <a:bodyPr/>
          <a:lstStyle/>
          <a:p>
            <a:fld id="{6D489A60-49DC-41AE-BF57-2481999B4D98}" type="slidenum">
              <a:rPr lang="en-US" smtClean="0"/>
              <a:t>30</a:t>
            </a:fld>
            <a:endParaRPr lang="en-US"/>
          </a:p>
        </p:txBody>
      </p:sp>
      <p:pic>
        <p:nvPicPr>
          <p:cNvPr id="12" name="Picture 11">
            <a:extLst>
              <a:ext uri="{FF2B5EF4-FFF2-40B4-BE49-F238E27FC236}">
                <a16:creationId xmlns:a16="http://schemas.microsoft.com/office/drawing/2014/main" id="{658E27B6-7D4A-DC45-7D9F-14C9A6FDBC75}"/>
              </a:ext>
            </a:extLst>
          </p:cNvPr>
          <p:cNvPicPr>
            <a:picLocks noChangeAspect="1"/>
          </p:cNvPicPr>
          <p:nvPr/>
        </p:nvPicPr>
        <p:blipFill>
          <a:blip r:embed="rId4"/>
          <a:stretch>
            <a:fillRect/>
          </a:stretch>
        </p:blipFill>
        <p:spPr>
          <a:xfrm>
            <a:off x="609600" y="1325321"/>
            <a:ext cx="10972800" cy="4366420"/>
          </a:xfrm>
          <a:prstGeom prst="rect">
            <a:avLst/>
          </a:prstGeom>
        </p:spPr>
      </p:pic>
      <p:pic>
        <p:nvPicPr>
          <p:cNvPr id="13" name="Picture 12">
            <a:extLst>
              <a:ext uri="{FF2B5EF4-FFF2-40B4-BE49-F238E27FC236}">
                <a16:creationId xmlns:a16="http://schemas.microsoft.com/office/drawing/2014/main" id="{FEE6E7E7-AA37-869E-7814-A3105FB8CEB8}"/>
              </a:ext>
            </a:extLst>
          </p:cNvPr>
          <p:cNvPicPr>
            <a:picLocks noChangeAspect="1"/>
          </p:cNvPicPr>
          <p:nvPr/>
        </p:nvPicPr>
        <p:blipFill>
          <a:blip r:embed="rId5"/>
          <a:stretch>
            <a:fillRect/>
          </a:stretch>
        </p:blipFill>
        <p:spPr>
          <a:xfrm>
            <a:off x="6548438" y="1275184"/>
            <a:ext cx="1994297" cy="395141"/>
          </a:xfrm>
          <a:prstGeom prst="rect">
            <a:avLst/>
          </a:prstGeom>
        </p:spPr>
      </p:pic>
      <p:pic>
        <p:nvPicPr>
          <p:cNvPr id="2" name="OZONE_D1979-10%P1Y_G^1920X1080.IOMPS_PNPP_V21_MMERRA2_LSH">
            <a:hlinkClick r:id="" action="ppaction://media"/>
            <a:extLst>
              <a:ext uri="{FF2B5EF4-FFF2-40B4-BE49-F238E27FC236}">
                <a16:creationId xmlns:a16="http://schemas.microsoft.com/office/drawing/2014/main" id="{94361AE9-F023-94F4-87A0-A091E7D2B0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7163" y="1796513"/>
            <a:ext cx="6642074" cy="3736166"/>
          </a:xfrm>
          <a:prstGeom prst="rect">
            <a:avLst/>
          </a:prstGeom>
        </p:spPr>
      </p:pic>
      <p:sp>
        <p:nvSpPr>
          <p:cNvPr id="6" name="Rectangle 5">
            <a:extLst>
              <a:ext uri="{FF2B5EF4-FFF2-40B4-BE49-F238E27FC236}">
                <a16:creationId xmlns:a16="http://schemas.microsoft.com/office/drawing/2014/main" id="{AD42CC2B-727E-11D2-12B0-B3A0208AC08D}"/>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146936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016550" y="555040"/>
            <a:ext cx="7965650" cy="1451727"/>
          </a:xfrm>
        </p:spPr>
        <p:txBody>
          <a:bodyPr>
            <a:normAutofit/>
          </a:bodyPr>
          <a:lstStyle/>
          <a:p>
            <a:pPr algn="ctr" eaLnBrk="1" hangingPunct="1"/>
            <a:r>
              <a:rPr lang="en-US" sz="2600" b="1" dirty="0">
                <a:solidFill>
                  <a:srgbClr val="FF0000"/>
                </a:solidFill>
                <a:latin typeface="+mn-lt"/>
              </a:rPr>
              <a:t>What did the first observations show?</a:t>
            </a:r>
          </a:p>
        </p:txBody>
      </p:sp>
      <p:sp>
        <p:nvSpPr>
          <p:cNvPr id="3076" name="Rectangle 3"/>
          <p:cNvSpPr>
            <a:spLocks noGrp="1" noChangeArrowheads="1"/>
          </p:cNvSpPr>
          <p:nvPr>
            <p:ph idx="1"/>
          </p:nvPr>
        </p:nvSpPr>
        <p:spPr>
          <a:xfrm>
            <a:off x="1307869" y="1913690"/>
            <a:ext cx="9875520" cy="3249437"/>
          </a:xfrm>
        </p:spPr>
        <p:txBody>
          <a:bodyPr>
            <a:noAutofit/>
          </a:bodyPr>
          <a:lstStyle/>
          <a:p>
            <a:pPr eaLnBrk="1" hangingPunct="1">
              <a:lnSpc>
                <a:spcPct val="90000"/>
              </a:lnSpc>
            </a:pPr>
            <a:r>
              <a:rPr lang="en-US" sz="2400" dirty="0"/>
              <a:t>Balloon sondes in 1986 and 1987 showed that the depletion was not uniform, nor was it “from the bottom up”. (</a:t>
            </a:r>
            <a:r>
              <a:rPr lang="en-US" sz="2400" dirty="0">
                <a:sym typeface="Symbol"/>
              </a:rPr>
              <a:t> Not dynamics!)</a:t>
            </a:r>
            <a:endParaRPr lang="en-US" sz="2400" dirty="0"/>
          </a:p>
          <a:p>
            <a:pPr eaLnBrk="1" hangingPunct="1">
              <a:lnSpc>
                <a:spcPct val="90000"/>
              </a:lnSpc>
            </a:pPr>
            <a:r>
              <a:rPr lang="en-US" sz="2400" dirty="0"/>
              <a:t>Ozone was being destroyed most dramatically in the 12-22 km range, with little change above and below.</a:t>
            </a:r>
          </a:p>
          <a:p>
            <a:pPr eaLnBrk="1" hangingPunct="1">
              <a:lnSpc>
                <a:spcPct val="90000"/>
              </a:lnSpc>
            </a:pPr>
            <a:r>
              <a:rPr lang="en-US" sz="2400" dirty="0"/>
              <a:t>At some altitudes in this range, there were periods when nearly all of the ozone was “chewed up”.</a:t>
            </a:r>
          </a:p>
          <a:p>
            <a:pPr eaLnBrk="1" hangingPunct="1">
              <a:lnSpc>
                <a:spcPct val="90000"/>
              </a:lnSpc>
            </a:pPr>
            <a:r>
              <a:rPr lang="en-US" sz="2400" dirty="0"/>
              <a:t>Microwave ground-based measurements observed very large levels of </a:t>
            </a:r>
            <a:r>
              <a:rPr lang="en-US" sz="2400" dirty="0" err="1"/>
              <a:t>ClO</a:t>
            </a:r>
            <a:r>
              <a:rPr lang="en-US" sz="2400" dirty="0"/>
              <a:t> in the Antarctic stratosphere. </a:t>
            </a:r>
          </a:p>
        </p:txBody>
      </p:sp>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524788B7-EB87-4895-9CD6-404E72908415}" type="slidenum">
              <a:rPr lang="en-US" smtClean="0"/>
              <a:pPr eaLnBrk="1" hangingPunct="1"/>
              <a:t>31</a:t>
            </a:fld>
            <a:endParaRPr lang="en-US"/>
          </a:p>
        </p:txBody>
      </p:sp>
      <p:sp>
        <p:nvSpPr>
          <p:cNvPr id="2" name="Rectangle 1">
            <a:extLst>
              <a:ext uri="{FF2B5EF4-FFF2-40B4-BE49-F238E27FC236}">
                <a16:creationId xmlns:a16="http://schemas.microsoft.com/office/drawing/2014/main" id="{EF4430A9-5A26-12E6-F3DC-BB65FF6C864A}"/>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268765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217F2D5D-EF6F-4272-A793-7993FE5E677D}" type="slidenum">
              <a:rPr lang="en-US" smtClean="0"/>
              <a:pPr eaLnBrk="1" hangingPunct="1"/>
              <a:t>32</a:t>
            </a:fld>
            <a:endParaRPr lang="en-US" dirty="0"/>
          </a:p>
        </p:txBody>
      </p:sp>
      <p:sp>
        <p:nvSpPr>
          <p:cNvPr id="8199" name="Text Box 9"/>
          <p:cNvSpPr txBox="1">
            <a:spLocks noChangeArrowheads="1"/>
          </p:cNvSpPr>
          <p:nvPr/>
        </p:nvSpPr>
        <p:spPr bwMode="auto">
          <a:xfrm>
            <a:off x="4780626" y="5364061"/>
            <a:ext cx="91970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50" dirty="0"/>
              <a:t>Outside vortex</a:t>
            </a:r>
          </a:p>
        </p:txBody>
      </p:sp>
      <p:sp>
        <p:nvSpPr>
          <p:cNvPr id="8200" name="Text Box 10"/>
          <p:cNvSpPr txBox="1">
            <a:spLocks noChangeArrowheads="1"/>
          </p:cNvSpPr>
          <p:nvPr/>
        </p:nvSpPr>
        <p:spPr bwMode="auto">
          <a:xfrm>
            <a:off x="5996475" y="5343395"/>
            <a:ext cx="742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50" dirty="0"/>
              <a:t>Inside vortex</a:t>
            </a:r>
          </a:p>
        </p:txBody>
      </p:sp>
      <p:sp>
        <p:nvSpPr>
          <p:cNvPr id="8201" name="Text Box 11"/>
          <p:cNvSpPr txBox="1">
            <a:spLocks noChangeArrowheads="1"/>
          </p:cNvSpPr>
          <p:nvPr/>
        </p:nvSpPr>
        <p:spPr bwMode="auto">
          <a:xfrm>
            <a:off x="8053767" y="5384086"/>
            <a:ext cx="8277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50" dirty="0"/>
              <a:t>Outside vortex</a:t>
            </a:r>
          </a:p>
        </p:txBody>
      </p:sp>
      <p:sp>
        <p:nvSpPr>
          <p:cNvPr id="8202" name="Text Box 12"/>
          <p:cNvSpPr txBox="1">
            <a:spLocks noChangeArrowheads="1"/>
          </p:cNvSpPr>
          <p:nvPr/>
        </p:nvSpPr>
        <p:spPr bwMode="auto">
          <a:xfrm>
            <a:off x="9315060" y="5343395"/>
            <a:ext cx="742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50" dirty="0"/>
              <a:t>Inside vortex</a:t>
            </a:r>
          </a:p>
        </p:txBody>
      </p:sp>
      <p:sp>
        <p:nvSpPr>
          <p:cNvPr id="12" name="TextBox 11"/>
          <p:cNvSpPr txBox="1"/>
          <p:nvPr/>
        </p:nvSpPr>
        <p:spPr>
          <a:xfrm>
            <a:off x="7203041" y="5862302"/>
            <a:ext cx="3996965" cy="400110"/>
          </a:xfrm>
          <a:prstGeom prst="rect">
            <a:avLst/>
          </a:prstGeom>
          <a:noFill/>
        </p:spPr>
        <p:txBody>
          <a:bodyPr wrap="square" rtlCol="0">
            <a:spAutoFit/>
          </a:bodyPr>
          <a:lstStyle/>
          <a:p>
            <a:r>
              <a:rPr lang="en-US" sz="2000" dirty="0">
                <a:solidFill>
                  <a:srgbClr val="FF0000"/>
                </a:solidFill>
              </a:rPr>
              <a:t>After Ozone Hole Formation</a:t>
            </a:r>
          </a:p>
        </p:txBody>
      </p:sp>
      <p:grpSp>
        <p:nvGrpSpPr>
          <p:cNvPr id="8" name="Group 7">
            <a:extLst>
              <a:ext uri="{FF2B5EF4-FFF2-40B4-BE49-F238E27FC236}">
                <a16:creationId xmlns:a16="http://schemas.microsoft.com/office/drawing/2014/main" id="{362CAFE3-F211-0788-265B-EB0CCAEAF949}"/>
              </a:ext>
            </a:extLst>
          </p:cNvPr>
          <p:cNvGrpSpPr/>
          <p:nvPr/>
        </p:nvGrpSpPr>
        <p:grpSpPr>
          <a:xfrm>
            <a:off x="3941181" y="1319917"/>
            <a:ext cx="6362909" cy="5401558"/>
            <a:chOff x="2786636" y="1310327"/>
            <a:chExt cx="6362909" cy="5401558"/>
          </a:xfrm>
        </p:grpSpPr>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448" y="1310327"/>
              <a:ext cx="6202097" cy="411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7"/>
            <p:cNvSpPr>
              <a:spLocks noChangeShapeType="1"/>
            </p:cNvSpPr>
            <p:nvPr/>
          </p:nvSpPr>
          <p:spPr bwMode="auto">
            <a:xfrm flipV="1">
              <a:off x="4659591" y="3486151"/>
              <a:ext cx="0" cy="1657350"/>
            </a:xfrm>
            <a:prstGeom prst="line">
              <a:avLst/>
            </a:prstGeom>
            <a:noFill/>
            <a:ln w="1905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8198" name="Line 8"/>
            <p:cNvSpPr>
              <a:spLocks noChangeShapeType="1"/>
            </p:cNvSpPr>
            <p:nvPr/>
          </p:nvSpPr>
          <p:spPr bwMode="auto">
            <a:xfrm flipV="1">
              <a:off x="8083878" y="3553906"/>
              <a:ext cx="0" cy="1714500"/>
            </a:xfrm>
            <a:prstGeom prst="line">
              <a:avLst/>
            </a:prstGeom>
            <a:noFill/>
            <a:ln w="1905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 name="TextBox 1"/>
            <p:cNvSpPr txBox="1"/>
            <p:nvPr/>
          </p:nvSpPr>
          <p:spPr>
            <a:xfrm>
              <a:off x="2786636" y="5863788"/>
              <a:ext cx="3323475" cy="400110"/>
            </a:xfrm>
            <a:prstGeom prst="rect">
              <a:avLst/>
            </a:prstGeom>
            <a:noFill/>
          </p:spPr>
          <p:txBody>
            <a:bodyPr wrap="square" rtlCol="0">
              <a:spAutoFit/>
            </a:bodyPr>
            <a:lstStyle/>
            <a:p>
              <a:r>
                <a:rPr lang="en-US" sz="2000" dirty="0">
                  <a:solidFill>
                    <a:srgbClr val="FF0000"/>
                  </a:solidFill>
                </a:rPr>
                <a:t>Before Ozone Hole Formation</a:t>
              </a:r>
            </a:p>
          </p:txBody>
        </p:sp>
        <p:cxnSp>
          <p:nvCxnSpPr>
            <p:cNvPr id="4" name="Straight Connector 3"/>
            <p:cNvCxnSpPr/>
            <p:nvPr/>
          </p:nvCxnSpPr>
          <p:spPr>
            <a:xfrm flipH="1">
              <a:off x="6020586" y="5167031"/>
              <a:ext cx="9426" cy="15448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ED06CCD8-88F1-AAF3-3D27-EF47F99D9D1B}"/>
              </a:ext>
            </a:extLst>
          </p:cNvPr>
          <p:cNvSpPr/>
          <p:nvPr/>
        </p:nvSpPr>
        <p:spPr>
          <a:xfrm>
            <a:off x="4248727" y="1745673"/>
            <a:ext cx="277091" cy="139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070766-587B-B435-0AC1-D33FC7C4FEF6}"/>
              </a:ext>
            </a:extLst>
          </p:cNvPr>
          <p:cNvSpPr/>
          <p:nvPr/>
        </p:nvSpPr>
        <p:spPr>
          <a:xfrm>
            <a:off x="7276408" y="1813295"/>
            <a:ext cx="277091" cy="139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hotograph of a NASA ER-2 lifting off from Kiruna, Sweden to study polar ozone">
            <a:extLst>
              <a:ext uri="{FF2B5EF4-FFF2-40B4-BE49-F238E27FC236}">
                <a16:creationId xmlns:a16="http://schemas.microsoft.com/office/drawing/2014/main" id="{2133DEAA-686C-E141-2D25-C7A66B267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6" y="4971626"/>
            <a:ext cx="2028078" cy="12513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2612E7C-E66A-EBA1-BC79-7B79FEAD89D2}"/>
              </a:ext>
            </a:extLst>
          </p:cNvPr>
          <p:cNvPicPr>
            <a:picLocks noChangeAspect="1"/>
          </p:cNvPicPr>
          <p:nvPr/>
        </p:nvPicPr>
        <p:blipFill rotWithShape="1">
          <a:blip r:embed="rId4"/>
          <a:srcRect l="44167" t="23333" r="29999" b="8519"/>
          <a:stretch/>
        </p:blipFill>
        <p:spPr>
          <a:xfrm>
            <a:off x="2133990" y="3881788"/>
            <a:ext cx="1713882" cy="2932604"/>
          </a:xfrm>
          <a:prstGeom prst="rect">
            <a:avLst/>
          </a:prstGeom>
        </p:spPr>
      </p:pic>
      <p:sp>
        <p:nvSpPr>
          <p:cNvPr id="14" name="TextBox 13">
            <a:extLst>
              <a:ext uri="{FF2B5EF4-FFF2-40B4-BE49-F238E27FC236}">
                <a16:creationId xmlns:a16="http://schemas.microsoft.com/office/drawing/2014/main" id="{58957D5C-2F5B-65BC-B379-3CBF623D1D85}"/>
              </a:ext>
            </a:extLst>
          </p:cNvPr>
          <p:cNvSpPr txBox="1"/>
          <p:nvPr/>
        </p:nvSpPr>
        <p:spPr>
          <a:xfrm>
            <a:off x="208974" y="1406552"/>
            <a:ext cx="3744633" cy="1569660"/>
          </a:xfrm>
          <a:prstGeom prst="rect">
            <a:avLst/>
          </a:prstGeom>
          <a:noFill/>
        </p:spPr>
        <p:txBody>
          <a:bodyPr wrap="square" rtlCol="0">
            <a:spAutoFit/>
          </a:bodyPr>
          <a:lstStyle/>
          <a:p>
            <a:r>
              <a:rPr lang="en-US" sz="2400" dirty="0"/>
              <a:t>NASA ER-2 aircraft flying in the lower stratosphere from </a:t>
            </a:r>
            <a:r>
              <a:rPr lang="en-US" sz="2400" dirty="0" err="1"/>
              <a:t>Puenta</a:t>
            </a:r>
            <a:r>
              <a:rPr lang="en-US" sz="2400" dirty="0"/>
              <a:t> Arenas, Chile to Antarctica</a:t>
            </a:r>
          </a:p>
        </p:txBody>
      </p:sp>
      <p:cxnSp>
        <p:nvCxnSpPr>
          <p:cNvPr id="15" name="Straight Connector 14">
            <a:extLst>
              <a:ext uri="{FF2B5EF4-FFF2-40B4-BE49-F238E27FC236}">
                <a16:creationId xmlns:a16="http://schemas.microsoft.com/office/drawing/2014/main" id="{82794357-F79E-28E9-32AB-DE84720E1458}"/>
              </a:ext>
            </a:extLst>
          </p:cNvPr>
          <p:cNvCxnSpPr/>
          <p:nvPr/>
        </p:nvCxnSpPr>
        <p:spPr bwMode="auto">
          <a:xfrm>
            <a:off x="2256955" y="5793030"/>
            <a:ext cx="989013" cy="0"/>
          </a:xfrm>
          <a:prstGeom prst="line">
            <a:avLst/>
          </a:prstGeom>
          <a:noFill/>
          <a:ln w="28575" cap="flat" cmpd="sng" algn="ctr">
            <a:solidFill>
              <a:srgbClr val="FFFF00"/>
            </a:solidFill>
            <a:prstDash val="dash"/>
            <a:round/>
            <a:headEnd type="none" w="med" len="med"/>
            <a:tailEnd type="none" w="med" len="med"/>
          </a:ln>
          <a:effectLst/>
        </p:spPr>
      </p:cxnSp>
      <p:sp>
        <p:nvSpPr>
          <p:cNvPr id="16" name="TextBox 15">
            <a:extLst>
              <a:ext uri="{FF2B5EF4-FFF2-40B4-BE49-F238E27FC236}">
                <a16:creationId xmlns:a16="http://schemas.microsoft.com/office/drawing/2014/main" id="{DF942FB1-6DC1-DBA8-B8F4-7A73EF252ED5}"/>
              </a:ext>
            </a:extLst>
          </p:cNvPr>
          <p:cNvSpPr txBox="1"/>
          <p:nvPr/>
        </p:nvSpPr>
        <p:spPr>
          <a:xfrm>
            <a:off x="2087348" y="5788565"/>
            <a:ext cx="930063"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Helvetica" charset="0"/>
                <a:ea typeface="ＭＳ Ｐゴシック" charset="-128"/>
                <a:cs typeface="+mn-cs"/>
              </a:rPr>
              <a:t>ozone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Helvetica" charset="0"/>
                <a:ea typeface="ＭＳ Ｐゴシック" charset="-128"/>
                <a:cs typeface="+mn-cs"/>
              </a:rPr>
              <a:t>hole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Helvetica" charset="0"/>
                <a:ea typeface="ＭＳ Ｐゴシック" charset="-128"/>
                <a:cs typeface="+mn-cs"/>
              </a:rPr>
              <a:t>boundary</a:t>
            </a:r>
          </a:p>
        </p:txBody>
      </p:sp>
      <p:cxnSp>
        <p:nvCxnSpPr>
          <p:cNvPr id="17" name="Straight Connector 16">
            <a:extLst>
              <a:ext uri="{FF2B5EF4-FFF2-40B4-BE49-F238E27FC236}">
                <a16:creationId xmlns:a16="http://schemas.microsoft.com/office/drawing/2014/main" id="{6EFC435B-620A-0EB3-5C02-FCBE90F40650}"/>
              </a:ext>
            </a:extLst>
          </p:cNvPr>
          <p:cNvCxnSpPr/>
          <p:nvPr/>
        </p:nvCxnSpPr>
        <p:spPr bwMode="auto">
          <a:xfrm>
            <a:off x="2867891" y="5060950"/>
            <a:ext cx="0" cy="1295400"/>
          </a:xfrm>
          <a:prstGeom prst="line">
            <a:avLst/>
          </a:prstGeom>
          <a:noFill/>
          <a:ln w="38100" cap="flat" cmpd="sng" algn="ctr">
            <a:solidFill>
              <a:srgbClr val="FF0000"/>
            </a:solidFill>
            <a:prstDash val="solid"/>
            <a:round/>
            <a:headEnd type="none" w="med" len="med"/>
            <a:tailEnd type="triangle" w="lg" len="lg"/>
          </a:ln>
          <a:effectLst/>
        </p:spPr>
      </p:cxnSp>
      <p:sp>
        <p:nvSpPr>
          <p:cNvPr id="18" name="TextBox 17">
            <a:extLst>
              <a:ext uri="{FF2B5EF4-FFF2-40B4-BE49-F238E27FC236}">
                <a16:creationId xmlns:a16="http://schemas.microsoft.com/office/drawing/2014/main" id="{29FFDFED-D231-8400-8EA5-F369533C578E}"/>
              </a:ext>
            </a:extLst>
          </p:cNvPr>
          <p:cNvSpPr txBox="1"/>
          <p:nvPr/>
        </p:nvSpPr>
        <p:spPr>
          <a:xfrm>
            <a:off x="5556707" y="949842"/>
            <a:ext cx="3236848"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Helvetica" charset="0"/>
                <a:ea typeface="ＭＳ Ｐゴシック" charset="-128"/>
                <a:cs typeface="+mn-cs"/>
              </a:rPr>
              <a:t>Very high </a:t>
            </a:r>
            <a:r>
              <a:rPr kumimoji="0" lang="en-US" sz="1800" b="1" i="0" u="none" strike="noStrike" kern="1200" cap="none" spc="0" normalizeH="0" baseline="0" noProof="0" dirty="0" err="1">
                <a:ln>
                  <a:noFill/>
                </a:ln>
                <a:solidFill>
                  <a:srgbClr val="FF0000"/>
                </a:solidFill>
                <a:effectLst/>
                <a:uLnTx/>
                <a:uFillTx/>
                <a:latin typeface="Helvetica" charset="0"/>
                <a:ea typeface="ＭＳ Ｐゴシック" charset="-128"/>
                <a:cs typeface="+mn-cs"/>
              </a:rPr>
              <a:t>ClO</a:t>
            </a:r>
            <a:r>
              <a:rPr kumimoji="0" lang="en-US" sz="1800" b="1" i="0" u="none" strike="noStrike" kern="1200" cap="none" spc="0" normalizeH="0" baseline="0" noProof="0" dirty="0">
                <a:ln>
                  <a:noFill/>
                </a:ln>
                <a:solidFill>
                  <a:srgbClr val="FF0000"/>
                </a:solidFill>
                <a:effectLst/>
                <a:uLnTx/>
                <a:uFillTx/>
                <a:latin typeface="Helvetica" charset="0"/>
                <a:ea typeface="ＭＳ Ｐゴシック" charset="-128"/>
                <a:cs typeface="+mn-cs"/>
              </a:rPr>
              <a:t> in ozone hole</a:t>
            </a:r>
          </a:p>
        </p:txBody>
      </p:sp>
      <p:sp>
        <p:nvSpPr>
          <p:cNvPr id="19" name="Rectangle 18">
            <a:extLst>
              <a:ext uri="{FF2B5EF4-FFF2-40B4-BE49-F238E27FC236}">
                <a16:creationId xmlns:a16="http://schemas.microsoft.com/office/drawing/2014/main" id="{694FF2B6-C61A-E1D4-7D8C-9DC610CEA226}"/>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496031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0B2B6-B353-CC22-42B0-87CDA651D8A2}"/>
              </a:ext>
            </a:extLst>
          </p:cNvPr>
          <p:cNvSpPr>
            <a:spLocks noGrp="1"/>
          </p:cNvSpPr>
          <p:nvPr>
            <p:ph type="sldNum" sz="quarter" idx="12"/>
          </p:nvPr>
        </p:nvSpPr>
        <p:spPr/>
        <p:txBody>
          <a:bodyPr/>
          <a:lstStyle/>
          <a:p>
            <a:fld id="{B0C1FA80-4FBF-447C-B48A-CFF1CA248243}" type="slidenum">
              <a:rPr lang="en-US" smtClean="0"/>
              <a:t>33</a:t>
            </a:fld>
            <a:endParaRPr lang="en-US"/>
          </a:p>
        </p:txBody>
      </p:sp>
      <p:sp>
        <p:nvSpPr>
          <p:cNvPr id="5" name="Rectangle 4">
            <a:extLst>
              <a:ext uri="{FF2B5EF4-FFF2-40B4-BE49-F238E27FC236}">
                <a16:creationId xmlns:a16="http://schemas.microsoft.com/office/drawing/2014/main" id="{D3FA98BA-AB45-691F-7712-F60C2425E2EF}"/>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pic>
        <p:nvPicPr>
          <p:cNvPr id="6" name="Picture 5">
            <a:extLst>
              <a:ext uri="{FF2B5EF4-FFF2-40B4-BE49-F238E27FC236}">
                <a16:creationId xmlns:a16="http://schemas.microsoft.com/office/drawing/2014/main" id="{5563699E-305E-5697-F93C-D19AA3DA38C9}"/>
              </a:ext>
            </a:extLst>
          </p:cNvPr>
          <p:cNvPicPr>
            <a:picLocks noChangeAspect="1"/>
          </p:cNvPicPr>
          <p:nvPr/>
        </p:nvPicPr>
        <p:blipFill rotWithShape="1">
          <a:blip r:embed="rId2"/>
          <a:srcRect l="132" t="7588" r="49595" b="3935"/>
          <a:stretch/>
        </p:blipFill>
        <p:spPr>
          <a:xfrm>
            <a:off x="6926262" y="995856"/>
            <a:ext cx="3856037" cy="5468439"/>
          </a:xfrm>
          <a:prstGeom prst="rect">
            <a:avLst/>
          </a:prstGeom>
        </p:spPr>
      </p:pic>
      <p:sp>
        <p:nvSpPr>
          <p:cNvPr id="7" name="TextBox 6">
            <a:extLst>
              <a:ext uri="{FF2B5EF4-FFF2-40B4-BE49-F238E27FC236}">
                <a16:creationId xmlns:a16="http://schemas.microsoft.com/office/drawing/2014/main" id="{AA15AE13-A136-B711-7AA8-6D982F6F0B55}"/>
              </a:ext>
            </a:extLst>
          </p:cNvPr>
          <p:cNvSpPr txBox="1"/>
          <p:nvPr/>
        </p:nvSpPr>
        <p:spPr>
          <a:xfrm>
            <a:off x="6926262" y="6223553"/>
            <a:ext cx="150554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Helvetica" charset="0"/>
                <a:ea typeface="ＭＳ Ｐゴシック" charset="-128"/>
                <a:cs typeface="+mn-cs"/>
              </a:rPr>
              <a:t>WMO [2014]</a:t>
            </a:r>
          </a:p>
        </p:txBody>
      </p:sp>
      <p:sp>
        <p:nvSpPr>
          <p:cNvPr id="9" name="TextBox 8">
            <a:extLst>
              <a:ext uri="{FF2B5EF4-FFF2-40B4-BE49-F238E27FC236}">
                <a16:creationId xmlns:a16="http://schemas.microsoft.com/office/drawing/2014/main" id="{4C4CDD6C-E926-F01A-70DD-B4B742BF2019}"/>
              </a:ext>
            </a:extLst>
          </p:cNvPr>
          <p:cNvSpPr txBox="1"/>
          <p:nvPr/>
        </p:nvSpPr>
        <p:spPr>
          <a:xfrm>
            <a:off x="473364" y="1332788"/>
            <a:ext cx="6100618" cy="4358116"/>
          </a:xfrm>
          <a:prstGeom prst="rect">
            <a:avLst/>
          </a:prstGeom>
          <a:noFill/>
        </p:spPr>
        <p:txBody>
          <a:bodyPr wrap="square">
            <a:spAutoFit/>
          </a:bodyPr>
          <a:lstStyle/>
          <a:p>
            <a:pPr>
              <a:lnSpc>
                <a:spcPct val="90000"/>
              </a:lnSpc>
              <a:spcBef>
                <a:spcPts val="375"/>
              </a:spcBef>
              <a:spcAft>
                <a:spcPts val="375"/>
              </a:spcAft>
            </a:pPr>
            <a:r>
              <a:rPr lang="en-US" sz="2800" dirty="0"/>
              <a:t>Balloon borne ozone profiles measured at South Pole: blue is the average of several profiles measured in September and October during 1967-1971 before the Antarctic ozone hole; red is on the day of the maximum ozone loss in 2001; green is the lowest total ozone recorded in 1986, the first year of CMDL's sounding program at the South Pole. Total column ozone is given in Dobson Units (DU) for each of the profiles.</a:t>
            </a:r>
          </a:p>
        </p:txBody>
      </p:sp>
      <p:sp>
        <p:nvSpPr>
          <p:cNvPr id="10" name="TextBox 9">
            <a:extLst>
              <a:ext uri="{FF2B5EF4-FFF2-40B4-BE49-F238E27FC236}">
                <a16:creationId xmlns:a16="http://schemas.microsoft.com/office/drawing/2014/main" id="{5FD9B850-5351-117D-5ACA-0F60CEC85CDE}"/>
              </a:ext>
            </a:extLst>
          </p:cNvPr>
          <p:cNvSpPr txBox="1"/>
          <p:nvPr/>
        </p:nvSpPr>
        <p:spPr>
          <a:xfrm>
            <a:off x="2733964" y="5954137"/>
            <a:ext cx="1153457" cy="584775"/>
          </a:xfrm>
          <a:prstGeom prst="rect">
            <a:avLst/>
          </a:prstGeom>
          <a:noFill/>
        </p:spPr>
        <p:txBody>
          <a:bodyPr wrap="none" rtlCol="0">
            <a:spAutoFit/>
          </a:bodyPr>
          <a:lstStyle/>
          <a:p>
            <a:r>
              <a:rPr lang="en-US" sz="3200" b="1" dirty="0">
                <a:solidFill>
                  <a:srgbClr val="FF0000"/>
                </a:solidFill>
              </a:rPr>
              <a:t>Why?</a:t>
            </a:r>
          </a:p>
        </p:txBody>
      </p:sp>
    </p:spTree>
    <p:extLst>
      <p:ext uri="{BB962C8B-B14F-4D97-AF65-F5344CB8AC3E}">
        <p14:creationId xmlns:p14="http://schemas.microsoft.com/office/powerpoint/2010/main" val="2243035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1919915" y="1066031"/>
            <a:ext cx="4527068" cy="651272"/>
          </a:xfrm>
        </p:spPr>
        <p:txBody>
          <a:bodyPr>
            <a:noAutofit/>
          </a:bodyPr>
          <a:lstStyle/>
          <a:p>
            <a:pPr eaLnBrk="1" hangingPunct="1"/>
            <a:r>
              <a:rPr lang="en-US" sz="3200" b="1" dirty="0">
                <a:solidFill>
                  <a:srgbClr val="FF0000"/>
                </a:solidFill>
                <a:latin typeface="+mn-lt"/>
              </a:rPr>
              <a:t>New Chemistry “At Play”</a:t>
            </a:r>
          </a:p>
        </p:txBody>
      </p:sp>
      <p:sp>
        <p:nvSpPr>
          <p:cNvPr id="30724" name="Rectangle 3"/>
          <p:cNvSpPr>
            <a:spLocks noGrp="1" noChangeArrowheads="1"/>
          </p:cNvSpPr>
          <p:nvPr>
            <p:ph idx="1"/>
          </p:nvPr>
        </p:nvSpPr>
        <p:spPr>
          <a:xfrm>
            <a:off x="1617220" y="2058577"/>
            <a:ext cx="9507979" cy="4799423"/>
          </a:xfrm>
        </p:spPr>
        <p:txBody>
          <a:bodyPr>
            <a:normAutofit/>
          </a:bodyPr>
          <a:lstStyle/>
          <a:p>
            <a:pPr eaLnBrk="1" hangingPunct="1">
              <a:lnSpc>
                <a:spcPct val="80000"/>
              </a:lnSpc>
            </a:pPr>
            <a:r>
              <a:rPr lang="en-US" sz="3200" u="sng" dirty="0"/>
              <a:t>Reactions most important to this phenomenon</a:t>
            </a:r>
            <a:endParaRPr lang="en-US" sz="3200" dirty="0"/>
          </a:p>
          <a:p>
            <a:pPr eaLnBrk="1" hangingPunct="1">
              <a:lnSpc>
                <a:spcPct val="80000"/>
              </a:lnSpc>
            </a:pPr>
            <a:r>
              <a:rPr lang="en-US" sz="3200" dirty="0" err="1"/>
              <a:t>ClO</a:t>
            </a:r>
            <a:r>
              <a:rPr lang="en-US" sz="3200" dirty="0"/>
              <a:t> dimer mechanism (Molina &amp; Molina, 1987)</a:t>
            </a:r>
          </a:p>
          <a:p>
            <a:pPr lvl="1" eaLnBrk="1" hangingPunct="1">
              <a:lnSpc>
                <a:spcPct val="80000"/>
              </a:lnSpc>
              <a:buFontTx/>
              <a:buNone/>
            </a:pPr>
            <a:r>
              <a:rPr lang="en-US" sz="3200" dirty="0" err="1">
                <a:solidFill>
                  <a:srgbClr val="00B050"/>
                </a:solidFill>
              </a:rPr>
              <a:t>ClO</a:t>
            </a:r>
            <a:r>
              <a:rPr lang="en-US" sz="3200" dirty="0">
                <a:solidFill>
                  <a:srgbClr val="00B050"/>
                </a:solidFill>
              </a:rPr>
              <a:t> + </a:t>
            </a:r>
            <a:r>
              <a:rPr lang="en-US" sz="3200" dirty="0" err="1">
                <a:solidFill>
                  <a:srgbClr val="00B050"/>
                </a:solidFill>
              </a:rPr>
              <a:t>ClO</a:t>
            </a:r>
            <a:r>
              <a:rPr lang="en-US" sz="3200" dirty="0">
                <a:solidFill>
                  <a:srgbClr val="00B050"/>
                </a:solidFill>
              </a:rPr>
              <a:t> + M </a:t>
            </a:r>
            <a:r>
              <a:rPr lang="en-US" sz="3200" dirty="0">
                <a:solidFill>
                  <a:srgbClr val="00B050"/>
                </a:solidFill>
                <a:cs typeface="Arial" charset="0"/>
              </a:rPr>
              <a:t>→ </a:t>
            </a:r>
            <a:r>
              <a:rPr lang="en-US" sz="3200" dirty="0" err="1">
                <a:solidFill>
                  <a:srgbClr val="00B050"/>
                </a:solidFill>
                <a:cs typeface="Arial" charset="0"/>
              </a:rPr>
              <a:t>ClOOCl</a:t>
            </a:r>
            <a:r>
              <a:rPr lang="en-US" sz="3200" dirty="0">
                <a:solidFill>
                  <a:srgbClr val="00B050"/>
                </a:solidFill>
                <a:cs typeface="Arial" charset="0"/>
              </a:rPr>
              <a:t> + M </a:t>
            </a:r>
          </a:p>
          <a:p>
            <a:pPr lvl="1" eaLnBrk="1" hangingPunct="1">
              <a:lnSpc>
                <a:spcPct val="80000"/>
              </a:lnSpc>
              <a:buFontTx/>
              <a:buNone/>
            </a:pPr>
            <a:r>
              <a:rPr lang="en-US" sz="3200" dirty="0" err="1">
                <a:solidFill>
                  <a:srgbClr val="00B050"/>
                </a:solidFill>
                <a:cs typeface="Arial" charset="0"/>
              </a:rPr>
              <a:t>ClOOCl</a:t>
            </a:r>
            <a:r>
              <a:rPr lang="en-US" sz="3200" dirty="0">
                <a:solidFill>
                  <a:srgbClr val="00B050"/>
                </a:solidFill>
                <a:cs typeface="Arial" charset="0"/>
              </a:rPr>
              <a:t> + h</a:t>
            </a:r>
            <a:r>
              <a:rPr lang="el-GR" sz="3200" dirty="0">
                <a:solidFill>
                  <a:srgbClr val="00B050"/>
                </a:solidFill>
                <a:cs typeface="Arial" charset="0"/>
              </a:rPr>
              <a:t>γ</a:t>
            </a:r>
            <a:r>
              <a:rPr lang="en-US" sz="3200" dirty="0">
                <a:solidFill>
                  <a:srgbClr val="00B050"/>
                </a:solidFill>
                <a:cs typeface="Arial" charset="0"/>
              </a:rPr>
              <a:t> → Cl + </a:t>
            </a:r>
            <a:r>
              <a:rPr lang="en-US" sz="3200" dirty="0" err="1">
                <a:solidFill>
                  <a:srgbClr val="00B050"/>
                </a:solidFill>
                <a:cs typeface="Arial" charset="0"/>
              </a:rPr>
              <a:t>ClOO</a:t>
            </a:r>
            <a:endParaRPr lang="en-US" sz="3200" dirty="0">
              <a:solidFill>
                <a:srgbClr val="00B050"/>
              </a:solidFill>
              <a:cs typeface="Arial" charset="0"/>
            </a:endParaRPr>
          </a:p>
          <a:p>
            <a:pPr lvl="1" eaLnBrk="1" hangingPunct="1">
              <a:lnSpc>
                <a:spcPct val="80000"/>
              </a:lnSpc>
              <a:buFontTx/>
              <a:buNone/>
            </a:pPr>
            <a:r>
              <a:rPr lang="en-US" sz="3200" dirty="0" err="1">
                <a:solidFill>
                  <a:srgbClr val="00B050"/>
                </a:solidFill>
                <a:cs typeface="Arial" charset="0"/>
              </a:rPr>
              <a:t>ClOO</a:t>
            </a:r>
            <a:r>
              <a:rPr lang="en-US" sz="3200" dirty="0">
                <a:solidFill>
                  <a:srgbClr val="00B050"/>
                </a:solidFill>
                <a:cs typeface="Arial" charset="0"/>
              </a:rPr>
              <a:t> + M → Cl + O</a:t>
            </a:r>
            <a:r>
              <a:rPr lang="en-US" sz="3200" baseline="-25000" dirty="0">
                <a:solidFill>
                  <a:srgbClr val="00B050"/>
                </a:solidFill>
                <a:cs typeface="Arial" charset="0"/>
              </a:rPr>
              <a:t>2</a:t>
            </a:r>
            <a:r>
              <a:rPr lang="en-US" sz="3200" dirty="0">
                <a:solidFill>
                  <a:srgbClr val="00B050"/>
                </a:solidFill>
                <a:cs typeface="Arial" charset="0"/>
              </a:rPr>
              <a:t> + M</a:t>
            </a:r>
          </a:p>
          <a:p>
            <a:pPr lvl="1" eaLnBrk="1" hangingPunct="1">
              <a:lnSpc>
                <a:spcPct val="80000"/>
              </a:lnSpc>
              <a:buFontTx/>
              <a:buNone/>
            </a:pPr>
            <a:r>
              <a:rPr lang="en-US" sz="3200" u="sng" dirty="0">
                <a:solidFill>
                  <a:srgbClr val="00B050"/>
                </a:solidFill>
                <a:cs typeface="Arial" charset="0"/>
              </a:rPr>
              <a:t>2[ Cl + O</a:t>
            </a:r>
            <a:r>
              <a:rPr lang="en-US" sz="3200" u="sng" baseline="-25000" dirty="0">
                <a:solidFill>
                  <a:srgbClr val="00B050"/>
                </a:solidFill>
                <a:cs typeface="Arial" charset="0"/>
              </a:rPr>
              <a:t>3</a:t>
            </a:r>
            <a:r>
              <a:rPr lang="en-US" sz="3200" u="sng" dirty="0">
                <a:solidFill>
                  <a:srgbClr val="00B050"/>
                </a:solidFill>
                <a:cs typeface="Arial" charset="0"/>
              </a:rPr>
              <a:t> → </a:t>
            </a:r>
            <a:r>
              <a:rPr lang="en-US" sz="3200" u="sng" dirty="0" err="1">
                <a:solidFill>
                  <a:srgbClr val="00B050"/>
                </a:solidFill>
                <a:cs typeface="Arial" charset="0"/>
              </a:rPr>
              <a:t>ClO</a:t>
            </a:r>
            <a:r>
              <a:rPr lang="en-US" sz="3200" u="sng" dirty="0">
                <a:solidFill>
                  <a:srgbClr val="00B050"/>
                </a:solidFill>
                <a:cs typeface="Arial" charset="0"/>
              </a:rPr>
              <a:t> + O</a:t>
            </a:r>
            <a:r>
              <a:rPr lang="en-US" sz="3200" u="sng" baseline="-25000" dirty="0">
                <a:solidFill>
                  <a:srgbClr val="00B050"/>
                </a:solidFill>
                <a:cs typeface="Arial" charset="0"/>
              </a:rPr>
              <a:t>2</a:t>
            </a:r>
            <a:r>
              <a:rPr lang="en-US" sz="3200" u="sng" dirty="0">
                <a:solidFill>
                  <a:srgbClr val="00B050"/>
                </a:solidFill>
                <a:cs typeface="Arial" charset="0"/>
              </a:rPr>
              <a:t> ]</a:t>
            </a:r>
          </a:p>
          <a:p>
            <a:pPr lvl="1">
              <a:lnSpc>
                <a:spcPct val="80000"/>
              </a:lnSpc>
              <a:buNone/>
            </a:pPr>
            <a:r>
              <a:rPr lang="en-US" sz="3200" dirty="0">
                <a:cs typeface="Arial" charset="0"/>
              </a:rPr>
              <a:t>NET:  </a:t>
            </a:r>
            <a:r>
              <a:rPr lang="en-US" sz="3200" dirty="0">
                <a:solidFill>
                  <a:srgbClr val="FF0000"/>
                </a:solidFill>
                <a:cs typeface="Arial" charset="0"/>
              </a:rPr>
              <a:t>2O</a:t>
            </a:r>
            <a:r>
              <a:rPr lang="en-US" sz="3200" baseline="-25000" dirty="0">
                <a:solidFill>
                  <a:srgbClr val="FF0000"/>
                </a:solidFill>
                <a:cs typeface="Arial" charset="0"/>
              </a:rPr>
              <a:t>3</a:t>
            </a:r>
            <a:r>
              <a:rPr lang="en-US" sz="3200" dirty="0">
                <a:solidFill>
                  <a:srgbClr val="FF0000"/>
                </a:solidFill>
                <a:cs typeface="Arial" charset="0"/>
              </a:rPr>
              <a:t> + h</a:t>
            </a:r>
            <a:r>
              <a:rPr lang="el-GR" sz="3200" dirty="0">
                <a:solidFill>
                  <a:srgbClr val="FF0000"/>
                </a:solidFill>
                <a:cs typeface="Arial" charset="0"/>
              </a:rPr>
              <a:t>γ</a:t>
            </a:r>
            <a:r>
              <a:rPr lang="en-US" sz="3200" dirty="0">
                <a:solidFill>
                  <a:srgbClr val="FF0000"/>
                </a:solidFill>
                <a:cs typeface="Arial" charset="0"/>
              </a:rPr>
              <a:t> → 3O</a:t>
            </a:r>
            <a:r>
              <a:rPr lang="en-US" sz="3200" baseline="-25000" dirty="0">
                <a:solidFill>
                  <a:srgbClr val="FF0000"/>
                </a:solidFill>
                <a:cs typeface="Arial" charset="0"/>
              </a:rPr>
              <a:t>2</a:t>
            </a:r>
            <a:r>
              <a:rPr lang="en-US" sz="3200" u="sng" dirty="0">
                <a:solidFill>
                  <a:srgbClr val="FF0000"/>
                </a:solidFill>
                <a:cs typeface="Arial" charset="0"/>
              </a:rPr>
              <a:t> </a:t>
            </a:r>
          </a:p>
          <a:p>
            <a:pPr eaLnBrk="1" hangingPunct="1">
              <a:lnSpc>
                <a:spcPct val="80000"/>
              </a:lnSpc>
            </a:pPr>
            <a:r>
              <a:rPr lang="en-US" sz="3200" u="sng" dirty="0"/>
              <a:t>Other reactions also contribute</a:t>
            </a:r>
            <a:endParaRPr lang="en-US" sz="3200" dirty="0">
              <a:solidFill>
                <a:srgbClr val="FF0000"/>
              </a:solidFill>
              <a:cs typeface="Arial" charset="0"/>
            </a:endParaRPr>
          </a:p>
          <a:p>
            <a:pPr lvl="1" eaLnBrk="1" hangingPunct="1">
              <a:lnSpc>
                <a:spcPct val="80000"/>
              </a:lnSpc>
              <a:buFontTx/>
              <a:buNone/>
            </a:pPr>
            <a:endParaRPr lang="en-US" sz="1800" baseline="-25000" dirty="0">
              <a:cs typeface="Arial" charset="0"/>
            </a:endParaRPr>
          </a:p>
        </p:txBody>
      </p:sp>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CDEA1FB8-62CA-44A4-9403-51C9D686FB00}" type="slidenum">
              <a:rPr lang="en-US" smtClean="0"/>
              <a:pPr eaLnBrk="1" hangingPunct="1"/>
              <a:t>34</a:t>
            </a:fld>
            <a:endParaRPr lang="en-US"/>
          </a:p>
        </p:txBody>
      </p:sp>
      <p:sp>
        <p:nvSpPr>
          <p:cNvPr id="2" name="Rectangle 1">
            <a:extLst>
              <a:ext uri="{FF2B5EF4-FFF2-40B4-BE49-F238E27FC236}">
                <a16:creationId xmlns:a16="http://schemas.microsoft.com/office/drawing/2014/main" id="{C472D4BD-54D3-5846-28FE-B5D4DF4A833A}"/>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pic>
        <p:nvPicPr>
          <p:cNvPr id="4" name="Picture 3">
            <a:extLst>
              <a:ext uri="{FF2B5EF4-FFF2-40B4-BE49-F238E27FC236}">
                <a16:creationId xmlns:a16="http://schemas.microsoft.com/office/drawing/2014/main" id="{3521D813-46C3-C87E-876E-B24F36CFE42E}"/>
              </a:ext>
            </a:extLst>
          </p:cNvPr>
          <p:cNvPicPr>
            <a:picLocks noChangeAspect="1"/>
          </p:cNvPicPr>
          <p:nvPr/>
        </p:nvPicPr>
        <p:blipFill>
          <a:blip r:embed="rId3"/>
          <a:stretch>
            <a:fillRect/>
          </a:stretch>
        </p:blipFill>
        <p:spPr>
          <a:xfrm>
            <a:off x="8293608" y="3099816"/>
            <a:ext cx="3625406" cy="3621659"/>
          </a:xfrm>
          <a:prstGeom prst="rect">
            <a:avLst/>
          </a:prstGeom>
        </p:spPr>
      </p:pic>
    </p:spTree>
    <p:extLst>
      <p:ext uri="{BB962C8B-B14F-4D97-AF65-F5344CB8AC3E}">
        <p14:creationId xmlns:p14="http://schemas.microsoft.com/office/powerpoint/2010/main" val="2924427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127C76-D3AF-4E63-0F10-884DA988CE8B}"/>
              </a:ext>
            </a:extLst>
          </p:cNvPr>
          <p:cNvSpPr>
            <a:spLocks noGrp="1"/>
          </p:cNvSpPr>
          <p:nvPr>
            <p:ph type="sldNum" sz="quarter" idx="12"/>
          </p:nvPr>
        </p:nvSpPr>
        <p:spPr/>
        <p:txBody>
          <a:bodyPr/>
          <a:lstStyle/>
          <a:p>
            <a:fld id="{B0C1FA80-4FBF-447C-B48A-CFF1CA248243}" type="slidenum">
              <a:rPr lang="en-US" smtClean="0"/>
              <a:t>35</a:t>
            </a:fld>
            <a:endParaRPr lang="en-US"/>
          </a:p>
        </p:txBody>
      </p:sp>
      <p:pic>
        <p:nvPicPr>
          <p:cNvPr id="11" name="Picture 10">
            <a:extLst>
              <a:ext uri="{FF2B5EF4-FFF2-40B4-BE49-F238E27FC236}">
                <a16:creationId xmlns:a16="http://schemas.microsoft.com/office/drawing/2014/main" id="{5009EEBC-AE16-CB48-006D-EF856F92B56D}"/>
              </a:ext>
            </a:extLst>
          </p:cNvPr>
          <p:cNvPicPr>
            <a:picLocks noChangeAspect="1"/>
          </p:cNvPicPr>
          <p:nvPr/>
        </p:nvPicPr>
        <p:blipFill>
          <a:blip r:embed="rId2"/>
          <a:stretch>
            <a:fillRect/>
          </a:stretch>
        </p:blipFill>
        <p:spPr>
          <a:xfrm>
            <a:off x="289560" y="777876"/>
            <a:ext cx="5678219" cy="5943599"/>
          </a:xfrm>
          <a:prstGeom prst="rect">
            <a:avLst/>
          </a:prstGeom>
        </p:spPr>
      </p:pic>
      <p:sp>
        <p:nvSpPr>
          <p:cNvPr id="12" name="Rectangle 11">
            <a:extLst>
              <a:ext uri="{FF2B5EF4-FFF2-40B4-BE49-F238E27FC236}">
                <a16:creationId xmlns:a16="http://schemas.microsoft.com/office/drawing/2014/main" id="{9F9E79A4-3144-C59B-E9F0-B27D22667BCE}"/>
              </a:ext>
            </a:extLst>
          </p:cNvPr>
          <p:cNvSpPr/>
          <p:nvPr/>
        </p:nvSpPr>
        <p:spPr>
          <a:xfrm>
            <a:off x="370229" y="5574766"/>
            <a:ext cx="5516880" cy="110673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966668B-AA17-7946-B3A1-7F645FAEFCB4}"/>
              </a:ext>
            </a:extLst>
          </p:cNvPr>
          <p:cNvSpPr txBox="1"/>
          <p:nvPr/>
        </p:nvSpPr>
        <p:spPr>
          <a:xfrm>
            <a:off x="5887109" y="1109418"/>
            <a:ext cx="5767782" cy="1815882"/>
          </a:xfrm>
          <a:prstGeom prst="rect">
            <a:avLst/>
          </a:prstGeom>
          <a:noFill/>
        </p:spPr>
        <p:txBody>
          <a:bodyPr wrap="square">
            <a:spAutoFit/>
          </a:bodyPr>
          <a:lstStyle/>
          <a:p>
            <a:pPr algn="ctr"/>
            <a:r>
              <a:rPr lang="en-US" sz="2800" b="1" dirty="0">
                <a:solidFill>
                  <a:srgbClr val="FF0000"/>
                </a:solidFill>
              </a:rPr>
              <a:t>Question: But how does </a:t>
            </a:r>
            <a:r>
              <a:rPr lang="en-US" sz="2800" b="1" dirty="0" err="1">
                <a:solidFill>
                  <a:srgbClr val="FF0000"/>
                </a:solidFill>
              </a:rPr>
              <a:t>ClO</a:t>
            </a:r>
            <a:r>
              <a:rPr lang="en-US" sz="2800" b="1" dirty="0">
                <a:solidFill>
                  <a:srgbClr val="FF0000"/>
                </a:solidFill>
              </a:rPr>
              <a:t> reach to such high levels of concentration in Antarctic stratosphere with O3 hole in 12-22km? </a:t>
            </a:r>
          </a:p>
        </p:txBody>
      </p:sp>
      <p:sp>
        <p:nvSpPr>
          <p:cNvPr id="2" name="Rectangle 1">
            <a:extLst>
              <a:ext uri="{FF2B5EF4-FFF2-40B4-BE49-F238E27FC236}">
                <a16:creationId xmlns:a16="http://schemas.microsoft.com/office/drawing/2014/main" id="{4311343A-EC35-9CD2-980F-A7280D9A587A}"/>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pic>
        <p:nvPicPr>
          <p:cNvPr id="4" name="Picture 3">
            <a:extLst>
              <a:ext uri="{FF2B5EF4-FFF2-40B4-BE49-F238E27FC236}">
                <a16:creationId xmlns:a16="http://schemas.microsoft.com/office/drawing/2014/main" id="{CDF56B86-FEA8-9010-3546-DEBB1CC11BC4}"/>
              </a:ext>
            </a:extLst>
          </p:cNvPr>
          <p:cNvPicPr>
            <a:picLocks noChangeAspect="1"/>
          </p:cNvPicPr>
          <p:nvPr/>
        </p:nvPicPr>
        <p:blipFill rotWithShape="1">
          <a:blip r:embed="rId3"/>
          <a:srcRect l="132" t="7588" r="49595" b="3935"/>
          <a:stretch/>
        </p:blipFill>
        <p:spPr>
          <a:xfrm>
            <a:off x="7572334" y="2980567"/>
            <a:ext cx="2668946" cy="3784965"/>
          </a:xfrm>
          <a:prstGeom prst="rect">
            <a:avLst/>
          </a:prstGeom>
        </p:spPr>
      </p:pic>
    </p:spTree>
    <p:extLst>
      <p:ext uri="{BB962C8B-B14F-4D97-AF65-F5344CB8AC3E}">
        <p14:creationId xmlns:p14="http://schemas.microsoft.com/office/powerpoint/2010/main" val="2541417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A87CC-BE1A-4B92-04E3-CA3213188818}"/>
              </a:ext>
            </a:extLst>
          </p:cNvPr>
          <p:cNvSpPr>
            <a:spLocks noGrp="1"/>
          </p:cNvSpPr>
          <p:nvPr>
            <p:ph type="sldNum" sz="quarter" idx="12"/>
          </p:nvPr>
        </p:nvSpPr>
        <p:spPr/>
        <p:txBody>
          <a:bodyPr/>
          <a:lstStyle/>
          <a:p>
            <a:fld id="{B0C1FA80-4FBF-447C-B48A-CFF1CA248243}" type="slidenum">
              <a:rPr lang="en-US" smtClean="0"/>
              <a:t>36</a:t>
            </a:fld>
            <a:endParaRPr lang="en-US"/>
          </a:p>
        </p:txBody>
      </p:sp>
      <p:sp>
        <p:nvSpPr>
          <p:cNvPr id="4" name="Rectangle 3">
            <a:extLst>
              <a:ext uri="{FF2B5EF4-FFF2-40B4-BE49-F238E27FC236}">
                <a16:creationId xmlns:a16="http://schemas.microsoft.com/office/drawing/2014/main" id="{C897B7F8-0F60-BAE4-4D76-E246D128EF56}"/>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pic>
        <p:nvPicPr>
          <p:cNvPr id="5" name="Picture 2">
            <a:extLst>
              <a:ext uri="{FF2B5EF4-FFF2-40B4-BE49-F238E27FC236}">
                <a16:creationId xmlns:a16="http://schemas.microsoft.com/office/drawing/2014/main" id="{AEAD6A8E-6D67-72BA-B4AB-BE345DE8AE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63242" y="1480575"/>
            <a:ext cx="5294715" cy="36930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DC509C-FAC8-1FDC-2F3E-A68C048C9C8B}"/>
              </a:ext>
            </a:extLst>
          </p:cNvPr>
          <p:cNvSpPr txBox="1"/>
          <p:nvPr/>
        </p:nvSpPr>
        <p:spPr>
          <a:xfrm>
            <a:off x="3680184" y="5577403"/>
            <a:ext cx="5765568" cy="523220"/>
          </a:xfrm>
          <a:prstGeom prst="rect">
            <a:avLst/>
          </a:prstGeom>
          <a:noFill/>
        </p:spPr>
        <p:txBody>
          <a:bodyPr wrap="square">
            <a:spAutoFit/>
          </a:bodyPr>
          <a:lstStyle/>
          <a:p>
            <a:r>
              <a:rPr lang="en-US" sz="2800" b="1" dirty="0">
                <a:solidFill>
                  <a:srgbClr val="FF0000"/>
                </a:solidFill>
              </a:rPr>
              <a:t>Polar stratospheric cloud (PSC)!!!</a:t>
            </a:r>
          </a:p>
        </p:txBody>
      </p:sp>
      <p:pic>
        <p:nvPicPr>
          <p:cNvPr id="7" name="Picture 6">
            <a:extLst>
              <a:ext uri="{FF2B5EF4-FFF2-40B4-BE49-F238E27FC236}">
                <a16:creationId xmlns:a16="http://schemas.microsoft.com/office/drawing/2014/main" id="{905FF7AA-C4E6-6BFD-7A6C-2885DF30F19C}"/>
              </a:ext>
            </a:extLst>
          </p:cNvPr>
          <p:cNvPicPr>
            <a:picLocks noChangeAspect="1"/>
          </p:cNvPicPr>
          <p:nvPr/>
        </p:nvPicPr>
        <p:blipFill>
          <a:blip r:embed="rId3"/>
          <a:stretch>
            <a:fillRect/>
          </a:stretch>
        </p:blipFill>
        <p:spPr>
          <a:xfrm>
            <a:off x="642119" y="1480575"/>
            <a:ext cx="4973406" cy="3693063"/>
          </a:xfrm>
          <a:prstGeom prst="rect">
            <a:avLst/>
          </a:prstGeom>
        </p:spPr>
      </p:pic>
    </p:spTree>
    <p:extLst>
      <p:ext uri="{BB962C8B-B14F-4D97-AF65-F5344CB8AC3E}">
        <p14:creationId xmlns:p14="http://schemas.microsoft.com/office/powerpoint/2010/main" val="341518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1481328"/>
          </a:xfrm>
        </p:spPr>
        <p:txBody>
          <a:bodyPr anchor="b">
            <a:normAutofit/>
          </a:bodyPr>
          <a:lstStyle/>
          <a:p>
            <a:r>
              <a:rPr lang="en-US" sz="5400" b="1">
                <a:latin typeface="+mn-lt"/>
              </a:rPr>
              <a:t>How and Why?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1854" y="2627722"/>
            <a:ext cx="5355382" cy="3547872"/>
          </a:xfrm>
        </p:spPr>
        <p:txBody>
          <a:bodyPr anchor="t">
            <a:noAutofit/>
          </a:bodyPr>
          <a:lstStyle/>
          <a:p>
            <a:pPr marL="0" indent="0">
              <a:buNone/>
            </a:pPr>
            <a:r>
              <a:rPr lang="en-US" sz="2400" dirty="0"/>
              <a:t>The keys to this phenomenon are</a:t>
            </a:r>
          </a:p>
          <a:p>
            <a:pPr lvl="1"/>
            <a:r>
              <a:rPr lang="en-US" dirty="0"/>
              <a:t>Formation and persistence of Polar Stratospheric Clouds (PSCs) over the vortex region</a:t>
            </a:r>
          </a:p>
          <a:p>
            <a:pPr lvl="1"/>
            <a:r>
              <a:rPr lang="en-US" dirty="0"/>
              <a:t>Reactions on the surfaces of these clouds that deplete reactive nitrogen and </a:t>
            </a:r>
            <a:r>
              <a:rPr lang="en-US" b="1" dirty="0"/>
              <a:t>liberate reactive chlorine species</a:t>
            </a:r>
            <a:endParaRPr lang="en-US" dirty="0"/>
          </a:p>
          <a:p>
            <a:pPr lvl="1"/>
            <a:r>
              <a:rPr lang="en-US" dirty="0"/>
              <a:t>This can continue as long as the vortex is intact and PSCs are present</a:t>
            </a:r>
          </a:p>
        </p:txBody>
      </p:sp>
      <p:pic>
        <p:nvPicPr>
          <p:cNvPr id="5" name="Picture 4">
            <a:extLst>
              <a:ext uri="{FF2B5EF4-FFF2-40B4-BE49-F238E27FC236}">
                <a16:creationId xmlns:a16="http://schemas.microsoft.com/office/drawing/2014/main" id="{C36E62DB-FD8E-0D00-9243-A79EFDA02FDB}"/>
              </a:ext>
            </a:extLst>
          </p:cNvPr>
          <p:cNvPicPr>
            <a:picLocks noChangeAspect="1"/>
          </p:cNvPicPr>
          <p:nvPr/>
        </p:nvPicPr>
        <p:blipFill>
          <a:blip r:embed="rId2"/>
          <a:stretch>
            <a:fillRect/>
          </a:stretch>
        </p:blipFill>
        <p:spPr>
          <a:xfrm>
            <a:off x="6099048" y="1217772"/>
            <a:ext cx="5458968" cy="4422455"/>
          </a:xfrm>
          <a:prstGeom prst="rect">
            <a:avLst/>
          </a:prstGeom>
        </p:spPr>
      </p:pic>
      <p:sp>
        <p:nvSpPr>
          <p:cNvPr id="4" name="Slide Number Placeholder 3">
            <a:extLst>
              <a:ext uri="{FF2B5EF4-FFF2-40B4-BE49-F238E27FC236}">
                <a16:creationId xmlns:a16="http://schemas.microsoft.com/office/drawing/2014/main" id="{06E73360-7BB5-4A87-9428-817979F1D13D}"/>
              </a:ext>
            </a:extLst>
          </p:cNvPr>
          <p:cNvSpPr>
            <a:spLocks noGrp="1"/>
          </p:cNvSpPr>
          <p:nvPr>
            <p:ph type="sldNum" sz="quarter" idx="12"/>
          </p:nvPr>
        </p:nvSpPr>
        <p:spPr>
          <a:xfrm>
            <a:off x="8610600" y="6356350"/>
            <a:ext cx="2743200" cy="365125"/>
          </a:xfrm>
        </p:spPr>
        <p:txBody>
          <a:bodyPr>
            <a:normAutofit/>
          </a:bodyPr>
          <a:lstStyle/>
          <a:p>
            <a:pPr>
              <a:spcAft>
                <a:spcPts val="600"/>
              </a:spcAft>
            </a:pPr>
            <a:fld id="{6D489A60-49DC-41AE-BF57-2481999B4D98}" type="slidenum">
              <a:rPr lang="en-US" smtClean="0"/>
              <a:pPr>
                <a:spcAft>
                  <a:spcPts val="600"/>
                </a:spcAft>
              </a:pPr>
              <a:t>37</a:t>
            </a:fld>
            <a:endParaRPr lang="en-US"/>
          </a:p>
        </p:txBody>
      </p:sp>
      <p:sp>
        <p:nvSpPr>
          <p:cNvPr id="6" name="Rectangle 5">
            <a:extLst>
              <a:ext uri="{FF2B5EF4-FFF2-40B4-BE49-F238E27FC236}">
                <a16:creationId xmlns:a16="http://schemas.microsoft.com/office/drawing/2014/main" id="{FF2CD813-CAB6-B224-EE22-AE888C03C8E2}"/>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Tree>
    <p:extLst>
      <p:ext uri="{BB962C8B-B14F-4D97-AF65-F5344CB8AC3E}">
        <p14:creationId xmlns:p14="http://schemas.microsoft.com/office/powerpoint/2010/main" val="347478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353559" y="612742"/>
            <a:ext cx="7249212" cy="697584"/>
          </a:xfrm>
        </p:spPr>
        <p:txBody>
          <a:bodyPr>
            <a:normAutofit/>
          </a:bodyPr>
          <a:lstStyle/>
          <a:p>
            <a:pPr eaLnBrk="1" hangingPunct="1"/>
            <a:r>
              <a:rPr lang="en-US" sz="3200" b="1" dirty="0"/>
              <a:t>Chlorine Liberation and Ozone Destruction</a:t>
            </a:r>
          </a:p>
        </p:txBody>
      </p:sp>
      <p:sp>
        <p:nvSpPr>
          <p:cNvPr id="23556" name="Rectangle 3"/>
          <p:cNvSpPr>
            <a:spLocks noGrp="1" noChangeArrowheads="1"/>
          </p:cNvSpPr>
          <p:nvPr>
            <p:ph idx="1"/>
          </p:nvPr>
        </p:nvSpPr>
        <p:spPr>
          <a:xfrm>
            <a:off x="1198880" y="1657350"/>
            <a:ext cx="8611281" cy="4630328"/>
          </a:xfrm>
        </p:spPr>
        <p:txBody>
          <a:bodyPr>
            <a:normAutofit/>
          </a:bodyPr>
          <a:lstStyle/>
          <a:p>
            <a:pPr marL="876300" lvl="1" indent="-533400">
              <a:buFontTx/>
              <a:buAutoNum type="romanUcPeriod"/>
            </a:pPr>
            <a:r>
              <a:rPr lang="en-US" b="1" dirty="0"/>
              <a:t>ClNO</a:t>
            </a:r>
            <a:r>
              <a:rPr lang="en-US" b="1" baseline="-25000" dirty="0"/>
              <a:t>3</a:t>
            </a:r>
            <a:r>
              <a:rPr lang="en-US" b="1" dirty="0"/>
              <a:t> + </a:t>
            </a:r>
            <a:r>
              <a:rPr lang="en-US" b="1" dirty="0" err="1"/>
              <a:t>HCl</a:t>
            </a:r>
            <a:r>
              <a:rPr lang="en-US" b="1" dirty="0"/>
              <a:t>(s) </a:t>
            </a:r>
            <a:r>
              <a:rPr lang="en-US" b="1" dirty="0">
                <a:cs typeface="Arial" charset="0"/>
              </a:rPr>
              <a:t>→ Cl</a:t>
            </a:r>
            <a:r>
              <a:rPr lang="en-US" b="1" baseline="-25000" dirty="0">
                <a:cs typeface="Arial" charset="0"/>
              </a:rPr>
              <a:t>2</a:t>
            </a:r>
            <a:r>
              <a:rPr lang="en-US" b="1" dirty="0">
                <a:cs typeface="Arial" charset="0"/>
              </a:rPr>
              <a:t> + HNO</a:t>
            </a:r>
            <a:r>
              <a:rPr lang="en-US" b="1" baseline="-25000" dirty="0">
                <a:cs typeface="Arial" charset="0"/>
              </a:rPr>
              <a:t>3</a:t>
            </a:r>
            <a:r>
              <a:rPr lang="en-US" b="1" dirty="0">
                <a:cs typeface="Arial" charset="0"/>
              </a:rPr>
              <a:t>(s) </a:t>
            </a:r>
            <a:endParaRPr lang="en-US" dirty="0">
              <a:cs typeface="Arial" charset="0"/>
            </a:endParaRPr>
          </a:p>
          <a:p>
            <a:pPr marL="609600" indent="-609600"/>
            <a:r>
              <a:rPr lang="en-US" sz="2400" dirty="0"/>
              <a:t>The ClNO</a:t>
            </a:r>
            <a:r>
              <a:rPr lang="en-US" sz="2400" baseline="-25000" dirty="0"/>
              <a:t>3</a:t>
            </a:r>
            <a:r>
              <a:rPr lang="en-US" sz="2400" dirty="0"/>
              <a:t> + </a:t>
            </a:r>
            <a:r>
              <a:rPr lang="en-US" sz="2400" dirty="0" err="1"/>
              <a:t>HCl</a:t>
            </a:r>
            <a:r>
              <a:rPr lang="en-US" sz="2400" dirty="0"/>
              <a:t> can proceed as long as the PSCs persist (days – weeks). When sunlight returns to the region</a:t>
            </a:r>
          </a:p>
          <a:p>
            <a:pPr marL="876300" lvl="1" indent="-533400">
              <a:buFontTx/>
              <a:buAutoNum type="romanUcPeriod" startAt="2"/>
            </a:pPr>
            <a:r>
              <a:rPr lang="en-US" b="1" dirty="0"/>
              <a:t>Cl</a:t>
            </a:r>
            <a:r>
              <a:rPr lang="en-US" b="1" baseline="-25000" dirty="0"/>
              <a:t>2</a:t>
            </a:r>
            <a:r>
              <a:rPr lang="en-US" b="1" dirty="0"/>
              <a:t> </a:t>
            </a:r>
            <a:r>
              <a:rPr lang="en-US" b="1"/>
              <a:t>+ h</a:t>
            </a:r>
            <a:r>
              <a:rPr lang="el-GR">
                <a:cs typeface="Arial" charset="0"/>
              </a:rPr>
              <a:t>γ</a:t>
            </a:r>
            <a:r>
              <a:rPr lang="en-US" b="1"/>
              <a:t> </a:t>
            </a:r>
            <a:r>
              <a:rPr lang="en-US" b="1" dirty="0">
                <a:cs typeface="Arial" charset="0"/>
              </a:rPr>
              <a:t>→ Cl + Cl </a:t>
            </a:r>
            <a:r>
              <a:rPr lang="en-US" dirty="0">
                <a:cs typeface="Arial" charset="0"/>
              </a:rPr>
              <a:t> (very fast)</a:t>
            </a:r>
          </a:p>
          <a:p>
            <a:pPr marL="876300" lvl="1" indent="-533400">
              <a:buFontTx/>
              <a:buAutoNum type="romanUcPeriod" startAt="2"/>
            </a:pPr>
            <a:r>
              <a:rPr lang="en-US" b="1" dirty="0">
                <a:cs typeface="Arial" charset="0"/>
              </a:rPr>
              <a:t>2[Cl + O</a:t>
            </a:r>
            <a:r>
              <a:rPr lang="en-US" b="1" baseline="-25000" dirty="0">
                <a:cs typeface="Arial" charset="0"/>
              </a:rPr>
              <a:t>3</a:t>
            </a:r>
            <a:r>
              <a:rPr lang="en-US" b="1" dirty="0">
                <a:cs typeface="Arial" charset="0"/>
              </a:rPr>
              <a:t> →  </a:t>
            </a:r>
            <a:r>
              <a:rPr lang="en-US" b="1" dirty="0" err="1">
                <a:cs typeface="Arial" charset="0"/>
              </a:rPr>
              <a:t>ClO</a:t>
            </a:r>
            <a:r>
              <a:rPr lang="en-US" b="1" dirty="0">
                <a:cs typeface="Arial" charset="0"/>
              </a:rPr>
              <a:t> + O</a:t>
            </a:r>
            <a:r>
              <a:rPr lang="en-US" b="1" baseline="-25000" dirty="0">
                <a:cs typeface="Arial" charset="0"/>
              </a:rPr>
              <a:t>2</a:t>
            </a:r>
            <a:r>
              <a:rPr lang="en-US" b="1" dirty="0">
                <a:cs typeface="Arial" charset="0"/>
              </a:rPr>
              <a:t> ]</a:t>
            </a:r>
          </a:p>
          <a:p>
            <a:pPr marL="876300" lvl="1" indent="-533400">
              <a:buFontTx/>
              <a:buAutoNum type="romanUcPeriod" startAt="2"/>
            </a:pPr>
            <a:r>
              <a:rPr lang="en-US" b="1" dirty="0">
                <a:cs typeface="Arial" charset="0"/>
              </a:rPr>
              <a:t>2[</a:t>
            </a:r>
            <a:r>
              <a:rPr lang="en-US" b="1" dirty="0" err="1">
                <a:cs typeface="Arial" charset="0"/>
              </a:rPr>
              <a:t>ClO</a:t>
            </a:r>
            <a:r>
              <a:rPr lang="en-US" b="1" dirty="0">
                <a:cs typeface="Arial" charset="0"/>
              </a:rPr>
              <a:t> + NO</a:t>
            </a:r>
            <a:r>
              <a:rPr lang="en-US" b="1" baseline="-25000" dirty="0">
                <a:cs typeface="Arial" charset="0"/>
              </a:rPr>
              <a:t>2</a:t>
            </a:r>
            <a:r>
              <a:rPr lang="en-US" b="1" dirty="0">
                <a:cs typeface="Arial" charset="0"/>
              </a:rPr>
              <a:t> + M → ClNO</a:t>
            </a:r>
            <a:r>
              <a:rPr lang="en-US" b="1" baseline="-25000" dirty="0">
                <a:cs typeface="Arial" charset="0"/>
              </a:rPr>
              <a:t>3</a:t>
            </a:r>
            <a:r>
              <a:rPr lang="en-US" b="1" dirty="0">
                <a:cs typeface="Arial" charset="0"/>
              </a:rPr>
              <a:t> + M ]</a:t>
            </a:r>
          </a:p>
          <a:p>
            <a:pPr marL="876300" lvl="1" indent="-533400">
              <a:buNone/>
            </a:pPr>
            <a:r>
              <a:rPr lang="en-US" b="1" dirty="0">
                <a:cs typeface="Arial" charset="0"/>
              </a:rPr>
              <a:t>NET: </a:t>
            </a:r>
            <a:r>
              <a:rPr lang="en-US" b="1" dirty="0" err="1">
                <a:cs typeface="Arial" charset="0"/>
              </a:rPr>
              <a:t>HCl</a:t>
            </a:r>
            <a:r>
              <a:rPr lang="en-US" b="1" dirty="0">
                <a:cs typeface="Arial" charset="0"/>
              </a:rPr>
              <a:t> + 2 O</a:t>
            </a:r>
            <a:r>
              <a:rPr lang="en-US" b="1" baseline="-25000" dirty="0">
                <a:cs typeface="Arial" charset="0"/>
              </a:rPr>
              <a:t>3</a:t>
            </a:r>
            <a:r>
              <a:rPr lang="en-US" b="1" dirty="0">
                <a:cs typeface="Arial" charset="0"/>
              </a:rPr>
              <a:t> + 2 NO</a:t>
            </a:r>
            <a:r>
              <a:rPr lang="en-US" b="1" baseline="-25000" dirty="0">
                <a:cs typeface="Arial" charset="0"/>
              </a:rPr>
              <a:t>2</a:t>
            </a:r>
            <a:r>
              <a:rPr lang="en-US" b="1" dirty="0">
                <a:cs typeface="Arial" charset="0"/>
              </a:rPr>
              <a:t> → ClNO</a:t>
            </a:r>
            <a:r>
              <a:rPr lang="en-US" b="1" baseline="-25000" dirty="0">
                <a:cs typeface="Arial" charset="0"/>
              </a:rPr>
              <a:t>3</a:t>
            </a:r>
            <a:r>
              <a:rPr lang="en-US" b="1" dirty="0">
                <a:cs typeface="Arial" charset="0"/>
              </a:rPr>
              <a:t> + 2O</a:t>
            </a:r>
            <a:r>
              <a:rPr lang="en-US" b="1" baseline="-25000" dirty="0">
                <a:cs typeface="Arial" charset="0"/>
              </a:rPr>
              <a:t>2</a:t>
            </a:r>
            <a:r>
              <a:rPr lang="en-US" b="1" dirty="0">
                <a:cs typeface="Arial" charset="0"/>
              </a:rPr>
              <a:t> + HNO</a:t>
            </a:r>
            <a:r>
              <a:rPr lang="en-US" b="1" baseline="-25000" dirty="0">
                <a:cs typeface="Arial" charset="0"/>
              </a:rPr>
              <a:t>3</a:t>
            </a:r>
            <a:r>
              <a:rPr lang="en-US" b="1" dirty="0">
                <a:cs typeface="Arial" charset="0"/>
              </a:rPr>
              <a:t>(s)</a:t>
            </a:r>
          </a:p>
          <a:p>
            <a:pPr marL="609600" indent="-609600"/>
            <a:r>
              <a:rPr lang="en-US" sz="2400" dirty="0">
                <a:cs typeface="Arial" charset="0"/>
              </a:rPr>
              <a:t>These reactions (I – IV) continue until either:</a:t>
            </a:r>
          </a:p>
          <a:p>
            <a:pPr marL="876300" lvl="1" indent="-533400"/>
            <a:r>
              <a:rPr lang="en-US" sz="2000" dirty="0" err="1">
                <a:cs typeface="Arial" charset="0"/>
              </a:rPr>
              <a:t>HCl</a:t>
            </a:r>
            <a:r>
              <a:rPr lang="en-US" sz="2000" dirty="0">
                <a:cs typeface="Arial" charset="0"/>
              </a:rPr>
              <a:t>(s) is gone (used up) – pre-1979</a:t>
            </a:r>
          </a:p>
          <a:p>
            <a:pPr marL="876300" lvl="1" indent="-533400"/>
            <a:r>
              <a:rPr lang="en-US" sz="2000" dirty="0">
                <a:cs typeface="Arial" charset="0"/>
              </a:rPr>
              <a:t>NO</a:t>
            </a:r>
            <a:r>
              <a:rPr lang="en-US" sz="2000" baseline="-25000" dirty="0">
                <a:cs typeface="Arial" charset="0"/>
              </a:rPr>
              <a:t>2</a:t>
            </a:r>
            <a:r>
              <a:rPr lang="en-US" sz="2000" dirty="0">
                <a:cs typeface="Arial" charset="0"/>
              </a:rPr>
              <a:t> is all converted (via ClNO</a:t>
            </a:r>
            <a:r>
              <a:rPr lang="en-US" sz="2000" baseline="-25000" dirty="0">
                <a:cs typeface="Arial" charset="0"/>
              </a:rPr>
              <a:t>3</a:t>
            </a:r>
            <a:r>
              <a:rPr lang="en-US" sz="2000" dirty="0">
                <a:cs typeface="Arial" charset="0"/>
              </a:rPr>
              <a:t>) to HNO</a:t>
            </a:r>
            <a:r>
              <a:rPr lang="en-US" sz="2000" baseline="-25000" dirty="0">
                <a:cs typeface="Arial" charset="0"/>
              </a:rPr>
              <a:t>3</a:t>
            </a:r>
            <a:r>
              <a:rPr lang="en-US" sz="2000" dirty="0">
                <a:cs typeface="Arial" charset="0"/>
              </a:rPr>
              <a:t>, at which point the </a:t>
            </a:r>
            <a:r>
              <a:rPr lang="en-US" sz="2000" dirty="0" err="1">
                <a:cs typeface="Arial" charset="0"/>
              </a:rPr>
              <a:t>ClO</a:t>
            </a:r>
            <a:r>
              <a:rPr lang="en-US" sz="2000" dirty="0">
                <a:cs typeface="Arial" charset="0"/>
              </a:rPr>
              <a:t> builds up and the Cl species are dramatically repartitioned and chew up ozone.</a:t>
            </a:r>
          </a:p>
        </p:txBody>
      </p:sp>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3EBA9FB5-911D-4605-A9AA-7415D26F8009}" type="slidenum">
              <a:rPr lang="en-US" smtClean="0"/>
              <a:pPr eaLnBrk="1" hangingPunct="1"/>
              <a:t>38</a:t>
            </a:fld>
            <a:endParaRPr lang="en-US"/>
          </a:p>
        </p:txBody>
      </p:sp>
    </p:spTree>
    <p:extLst>
      <p:ext uri="{BB962C8B-B14F-4D97-AF65-F5344CB8AC3E}">
        <p14:creationId xmlns:p14="http://schemas.microsoft.com/office/powerpoint/2010/main" val="1014611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BD2890-22CB-ECA9-4930-71E4FE2A1F4B}"/>
              </a:ext>
            </a:extLst>
          </p:cNvPr>
          <p:cNvSpPr>
            <a:spLocks noGrp="1"/>
          </p:cNvSpPr>
          <p:nvPr>
            <p:ph type="sldNum" sz="quarter" idx="12"/>
          </p:nvPr>
        </p:nvSpPr>
        <p:spPr/>
        <p:txBody>
          <a:bodyPr/>
          <a:lstStyle/>
          <a:p>
            <a:fld id="{B0C1FA80-4FBF-447C-B48A-CFF1CA248243}" type="slidenum">
              <a:rPr lang="en-US" smtClean="0"/>
              <a:t>39</a:t>
            </a:fld>
            <a:endParaRPr lang="en-US"/>
          </a:p>
        </p:txBody>
      </p:sp>
      <p:sp>
        <p:nvSpPr>
          <p:cNvPr id="2" name="Rectangle 1">
            <a:extLst>
              <a:ext uri="{FF2B5EF4-FFF2-40B4-BE49-F238E27FC236}">
                <a16:creationId xmlns:a16="http://schemas.microsoft.com/office/drawing/2014/main" id="{C4CD1A38-F4FD-BDF1-12F7-EDF55192E7F4}"/>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 South Polar Ozone Loss</a:t>
            </a:r>
          </a:p>
        </p:txBody>
      </p:sp>
      <p:sp>
        <p:nvSpPr>
          <p:cNvPr id="6" name="TextBox 5">
            <a:extLst>
              <a:ext uri="{FF2B5EF4-FFF2-40B4-BE49-F238E27FC236}">
                <a16:creationId xmlns:a16="http://schemas.microsoft.com/office/drawing/2014/main" id="{F572EDC3-ADB0-7B0F-024A-F6B1D0C3CD7A}"/>
              </a:ext>
            </a:extLst>
          </p:cNvPr>
          <p:cNvSpPr txBox="1"/>
          <p:nvPr/>
        </p:nvSpPr>
        <p:spPr>
          <a:xfrm>
            <a:off x="1175325" y="1216481"/>
            <a:ext cx="10785765" cy="5139869"/>
          </a:xfrm>
          <a:prstGeom prst="rect">
            <a:avLst/>
          </a:prstGeom>
          <a:noFill/>
        </p:spPr>
        <p:txBody>
          <a:bodyPr wrap="square">
            <a:spAutoFit/>
          </a:bodyPr>
          <a:lstStyle/>
          <a:p>
            <a:pPr>
              <a:spcAft>
                <a:spcPts val="600"/>
              </a:spcAft>
            </a:pPr>
            <a:r>
              <a:rPr lang="en-US" sz="2400" dirty="0"/>
              <a:t>1. Formation of the polar vortex isolates the air over the continent from mixing with mid-latitudes, </a:t>
            </a:r>
            <a:r>
              <a:rPr lang="en-US" sz="2400" i="1" dirty="0">
                <a:solidFill>
                  <a:srgbClr val="FF0000"/>
                </a:solidFill>
              </a:rPr>
              <a:t>which amplifies</a:t>
            </a:r>
          </a:p>
          <a:p>
            <a:pPr>
              <a:spcAft>
                <a:spcPts val="600"/>
              </a:spcAft>
            </a:pPr>
            <a:r>
              <a:rPr lang="en-US" sz="2400" dirty="0"/>
              <a:t>2. Very cold air temperatures, </a:t>
            </a:r>
            <a:r>
              <a:rPr lang="en-US" sz="2400" i="1" dirty="0">
                <a:solidFill>
                  <a:srgbClr val="FF0000"/>
                </a:solidFill>
              </a:rPr>
              <a:t>which allow</a:t>
            </a:r>
          </a:p>
          <a:p>
            <a:pPr>
              <a:spcAft>
                <a:spcPts val="600"/>
              </a:spcAft>
            </a:pPr>
            <a:r>
              <a:rPr lang="en-US" sz="2400" dirty="0"/>
              <a:t>3. Formation of Polar Stratospheric Clouds (PSCs), </a:t>
            </a:r>
            <a:r>
              <a:rPr lang="en-US" sz="2400" i="1" dirty="0">
                <a:solidFill>
                  <a:srgbClr val="FF0000"/>
                </a:solidFill>
              </a:rPr>
              <a:t>which leads to</a:t>
            </a:r>
          </a:p>
          <a:p>
            <a:pPr>
              <a:spcAft>
                <a:spcPts val="600"/>
              </a:spcAft>
            </a:pPr>
            <a:r>
              <a:rPr lang="en-US" sz="2400" dirty="0"/>
              <a:t>4. Surface reactions on the ice surfaces involving </a:t>
            </a:r>
            <a:r>
              <a:rPr lang="en-US" sz="2400" dirty="0" err="1"/>
              <a:t>Clx</a:t>
            </a:r>
            <a:r>
              <a:rPr lang="en-US" sz="2400" dirty="0"/>
              <a:t> and NOx;</a:t>
            </a:r>
          </a:p>
          <a:p>
            <a:pPr>
              <a:spcAft>
                <a:spcPts val="600"/>
              </a:spcAft>
            </a:pPr>
            <a:r>
              <a:rPr lang="en-US" sz="2400" dirty="0"/>
              <a:t>5. At the end of polar night the sun returns, </a:t>
            </a:r>
            <a:r>
              <a:rPr lang="en-US" sz="2400" i="1" dirty="0">
                <a:solidFill>
                  <a:srgbClr val="FF0000"/>
                </a:solidFill>
              </a:rPr>
              <a:t>allowing</a:t>
            </a:r>
          </a:p>
          <a:p>
            <a:pPr>
              <a:spcAft>
                <a:spcPts val="600"/>
              </a:spcAft>
            </a:pPr>
            <a:r>
              <a:rPr lang="en-US" sz="2400" dirty="0"/>
              <a:t>6. Liberation of active Cl (photolysis reactions), and de-nitrification (removal of HNO3 through gravitational settling)</a:t>
            </a:r>
          </a:p>
          <a:p>
            <a:pPr>
              <a:spcAft>
                <a:spcPts val="600"/>
              </a:spcAft>
            </a:pPr>
            <a:r>
              <a:rPr lang="en-US" sz="2400" dirty="0"/>
              <a:t>7. Active Cl efficiently destroys ozone, mainly through </a:t>
            </a:r>
            <a:r>
              <a:rPr lang="en-US" sz="2400" dirty="0" err="1"/>
              <a:t>ClO</a:t>
            </a:r>
            <a:r>
              <a:rPr lang="en-US" sz="2400" dirty="0"/>
              <a:t> dimer catalytic cycle.</a:t>
            </a:r>
          </a:p>
          <a:p>
            <a:pPr>
              <a:spcAft>
                <a:spcPts val="600"/>
              </a:spcAft>
            </a:pPr>
            <a:r>
              <a:rPr lang="en-US" sz="2400" dirty="0"/>
              <a:t>8. This produces an anticorrelation of O3 and </a:t>
            </a:r>
            <a:r>
              <a:rPr lang="en-US" sz="2400" dirty="0" err="1"/>
              <a:t>ClO</a:t>
            </a:r>
            <a:r>
              <a:rPr lang="en-US" sz="2400" dirty="0"/>
              <a:t> near the edge of the vortex;</a:t>
            </a:r>
          </a:p>
          <a:p>
            <a:pPr>
              <a:spcAft>
                <a:spcPts val="600"/>
              </a:spcAft>
            </a:pPr>
            <a:r>
              <a:rPr lang="en-US" sz="2400" dirty="0"/>
              <a:t>9. Break-up of polar vortex allows the in-mixing of mid-latitude air and the return to “normal”</a:t>
            </a:r>
          </a:p>
        </p:txBody>
      </p:sp>
      <p:sp>
        <p:nvSpPr>
          <p:cNvPr id="7" name="Star: 5 Points 6">
            <a:extLst>
              <a:ext uri="{FF2B5EF4-FFF2-40B4-BE49-F238E27FC236}">
                <a16:creationId xmlns:a16="http://schemas.microsoft.com/office/drawing/2014/main" id="{2B3B59B5-A05F-FCDD-172E-704EAE9EBE55}"/>
              </a:ext>
            </a:extLst>
          </p:cNvPr>
          <p:cNvSpPr/>
          <p:nvPr/>
        </p:nvSpPr>
        <p:spPr>
          <a:xfrm>
            <a:off x="11640959" y="90170"/>
            <a:ext cx="484632" cy="4114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39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8A4BE1-620E-C7C9-73E9-E51231FE7FA4}"/>
              </a:ext>
            </a:extLst>
          </p:cNvPr>
          <p:cNvSpPr/>
          <p:nvPr/>
        </p:nvSpPr>
        <p:spPr>
          <a:xfrm>
            <a:off x="0" y="-1"/>
            <a:ext cx="12192000" cy="5847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libri" panose="020F0502020204030204" pitchFamily="34" charset="0"/>
                <a:cs typeface="Calibri" panose="020F0502020204030204" pitchFamily="34" charset="0"/>
              </a:rPr>
              <a:t>Measurement platform and Instruments</a:t>
            </a:r>
          </a:p>
        </p:txBody>
      </p:sp>
      <p:pic>
        <p:nvPicPr>
          <p:cNvPr id="10" name="Picture 9" descr="Diagram&#10;&#10;Description automatically generated">
            <a:extLst>
              <a:ext uri="{FF2B5EF4-FFF2-40B4-BE49-F238E27FC236}">
                <a16:creationId xmlns:a16="http://schemas.microsoft.com/office/drawing/2014/main" id="{852A9735-5C88-8563-59CF-96A0431859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78" t="26028" r="19969" b="30227"/>
          <a:stretch/>
        </p:blipFill>
        <p:spPr bwMode="auto">
          <a:xfrm>
            <a:off x="277917" y="1200216"/>
            <a:ext cx="3977640" cy="1769652"/>
          </a:xfrm>
          <a:prstGeom prst="rect">
            <a:avLst/>
          </a:prstGeom>
          <a:noFill/>
          <a:ln>
            <a:noFill/>
          </a:ln>
          <a:extLst>
            <a:ext uri="{53640926-AAD7-44D8-BBD7-CCE9431645EC}">
              <a14:shadowObscured xmlns:a14="http://schemas.microsoft.com/office/drawing/2010/main"/>
            </a:ext>
          </a:extLst>
        </p:spPr>
      </p:pic>
      <p:sp>
        <p:nvSpPr>
          <p:cNvPr id="11" name="Slide Number Placeholder 5">
            <a:extLst>
              <a:ext uri="{FF2B5EF4-FFF2-40B4-BE49-F238E27FC236}">
                <a16:creationId xmlns:a16="http://schemas.microsoft.com/office/drawing/2014/main" id="{6AB544DF-1EDE-0A6F-52A2-21CB32F8675B}"/>
              </a:ext>
            </a:extLst>
          </p:cNvPr>
          <p:cNvSpPr>
            <a:spLocks noGrp="1"/>
          </p:cNvSpPr>
          <p:nvPr>
            <p:ph type="sldNum" sz="quarter" idx="12"/>
          </p:nvPr>
        </p:nvSpPr>
        <p:spPr>
          <a:xfrm>
            <a:off x="11325489" y="6466848"/>
            <a:ext cx="764215" cy="365125"/>
          </a:xfrm>
        </p:spPr>
        <p:txBody>
          <a:bodyPr/>
          <a:lstStyle/>
          <a:p>
            <a:fld id="{9D18944C-C599-44A2-9E8D-2EEBC9B5FD85}" type="slidenum">
              <a:rPr lang="en-US" sz="2000" b="1" smtClean="0">
                <a:latin typeface="Calibri" panose="020F0502020204030204" pitchFamily="34" charset="0"/>
                <a:cs typeface="Calibri" panose="020F0502020204030204" pitchFamily="34" charset="0"/>
              </a:rPr>
              <a:t>4</a:t>
            </a:fld>
            <a:endParaRPr lang="en-US" sz="2000" b="1"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9E1D4D25-A008-7ADC-1999-B3123EE94E5B}"/>
              </a:ext>
            </a:extLst>
          </p:cNvPr>
          <p:cNvPicPr>
            <a:picLocks noChangeAspect="1"/>
          </p:cNvPicPr>
          <p:nvPr/>
        </p:nvPicPr>
        <p:blipFill>
          <a:blip r:embed="rId3"/>
          <a:stretch>
            <a:fillRect/>
          </a:stretch>
        </p:blipFill>
        <p:spPr>
          <a:xfrm>
            <a:off x="4695926" y="674254"/>
            <a:ext cx="6790978" cy="3373455"/>
          </a:xfrm>
          <a:prstGeom prst="rect">
            <a:avLst/>
          </a:prstGeom>
        </p:spPr>
      </p:pic>
      <p:pic>
        <p:nvPicPr>
          <p:cNvPr id="15" name="Picture 14">
            <a:extLst>
              <a:ext uri="{FF2B5EF4-FFF2-40B4-BE49-F238E27FC236}">
                <a16:creationId xmlns:a16="http://schemas.microsoft.com/office/drawing/2014/main" id="{7A50EEEF-2AE3-DB27-97D6-E2E297CE5067}"/>
              </a:ext>
            </a:extLst>
          </p:cNvPr>
          <p:cNvPicPr>
            <a:picLocks noChangeAspect="1"/>
          </p:cNvPicPr>
          <p:nvPr/>
        </p:nvPicPr>
        <p:blipFill>
          <a:blip r:embed="rId4"/>
          <a:stretch>
            <a:fillRect/>
          </a:stretch>
        </p:blipFill>
        <p:spPr>
          <a:xfrm>
            <a:off x="102296" y="3585311"/>
            <a:ext cx="4328883" cy="3246662"/>
          </a:xfrm>
          <a:prstGeom prst="rect">
            <a:avLst/>
          </a:prstGeom>
        </p:spPr>
      </p:pic>
      <p:pic>
        <p:nvPicPr>
          <p:cNvPr id="16" name="Picture 15">
            <a:extLst>
              <a:ext uri="{FF2B5EF4-FFF2-40B4-BE49-F238E27FC236}">
                <a16:creationId xmlns:a16="http://schemas.microsoft.com/office/drawing/2014/main" id="{D369EE8A-7D2B-F7AF-19D0-7A0F4617AB8F}"/>
              </a:ext>
            </a:extLst>
          </p:cNvPr>
          <p:cNvPicPr>
            <a:picLocks noChangeAspect="1"/>
          </p:cNvPicPr>
          <p:nvPr/>
        </p:nvPicPr>
        <p:blipFill>
          <a:blip r:embed="rId5"/>
          <a:stretch>
            <a:fillRect/>
          </a:stretch>
        </p:blipFill>
        <p:spPr>
          <a:xfrm>
            <a:off x="4695926" y="3992351"/>
            <a:ext cx="3740270" cy="2839622"/>
          </a:xfrm>
          <a:prstGeom prst="rect">
            <a:avLst/>
          </a:prstGeom>
        </p:spPr>
      </p:pic>
      <p:pic>
        <p:nvPicPr>
          <p:cNvPr id="2" name="Picture 1" descr="Qr code&#10;&#10;Description automatically generated">
            <a:extLst>
              <a:ext uri="{FF2B5EF4-FFF2-40B4-BE49-F238E27FC236}">
                <a16:creationId xmlns:a16="http://schemas.microsoft.com/office/drawing/2014/main" id="{CCCA982A-6C56-DEBA-28A5-E4C040910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458" y="3992351"/>
            <a:ext cx="2743200" cy="2743200"/>
          </a:xfrm>
          <a:prstGeom prst="rect">
            <a:avLst/>
          </a:prstGeom>
        </p:spPr>
      </p:pic>
    </p:spTree>
    <p:extLst>
      <p:ext uri="{BB962C8B-B14F-4D97-AF65-F5344CB8AC3E}">
        <p14:creationId xmlns:p14="http://schemas.microsoft.com/office/powerpoint/2010/main" val="4245448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103A84-5BDE-A3D3-8547-08AF02E6AF2C}"/>
              </a:ext>
            </a:extLst>
          </p:cNvPr>
          <p:cNvSpPr>
            <a:spLocks noGrp="1"/>
          </p:cNvSpPr>
          <p:nvPr>
            <p:ph type="sldNum" sz="quarter" idx="12"/>
          </p:nvPr>
        </p:nvSpPr>
        <p:spPr/>
        <p:txBody>
          <a:bodyPr/>
          <a:lstStyle/>
          <a:p>
            <a:fld id="{B0C1FA80-4FBF-447C-B48A-CFF1CA248243}" type="slidenum">
              <a:rPr lang="en-US" smtClean="0"/>
              <a:t>40</a:t>
            </a:fld>
            <a:endParaRPr lang="en-US"/>
          </a:p>
        </p:txBody>
      </p:sp>
      <p:sp>
        <p:nvSpPr>
          <p:cNvPr id="7" name="Rectangle 2">
            <a:extLst>
              <a:ext uri="{FF2B5EF4-FFF2-40B4-BE49-F238E27FC236}">
                <a16:creationId xmlns:a16="http://schemas.microsoft.com/office/drawing/2014/main" id="{D13595CF-E00A-6124-8B20-44FF10618874}"/>
              </a:ext>
            </a:extLst>
          </p:cNvPr>
          <p:cNvSpPr>
            <a:spLocks noGrp="1" noChangeArrowheads="1"/>
          </p:cNvSpPr>
          <p:nvPr>
            <p:ph type="title"/>
          </p:nvPr>
        </p:nvSpPr>
        <p:spPr>
          <a:xfrm>
            <a:off x="1356279" y="132316"/>
            <a:ext cx="9257770" cy="651272"/>
          </a:xfrm>
        </p:spPr>
        <p:txBody>
          <a:bodyPr>
            <a:noAutofit/>
          </a:bodyPr>
          <a:lstStyle/>
          <a:p>
            <a:pPr algn="ctr" eaLnBrk="1" hangingPunct="1"/>
            <a:r>
              <a:rPr lang="en-US" sz="2800" b="1" dirty="0">
                <a:solidFill>
                  <a:srgbClr val="FF0000"/>
                </a:solidFill>
                <a:latin typeface="+mn-lt"/>
              </a:rPr>
              <a:t>What is difference between north vs. south pole?</a:t>
            </a:r>
          </a:p>
        </p:txBody>
      </p:sp>
      <p:pic>
        <p:nvPicPr>
          <p:cNvPr id="8" name="Picture 7">
            <a:extLst>
              <a:ext uri="{FF2B5EF4-FFF2-40B4-BE49-F238E27FC236}">
                <a16:creationId xmlns:a16="http://schemas.microsoft.com/office/drawing/2014/main" id="{1801E3DA-D2EA-5939-3E0D-9F49BAC27A44}"/>
              </a:ext>
            </a:extLst>
          </p:cNvPr>
          <p:cNvPicPr>
            <a:picLocks noChangeAspect="1"/>
          </p:cNvPicPr>
          <p:nvPr/>
        </p:nvPicPr>
        <p:blipFill>
          <a:blip r:embed="rId4"/>
          <a:stretch>
            <a:fillRect/>
          </a:stretch>
        </p:blipFill>
        <p:spPr>
          <a:xfrm>
            <a:off x="271128" y="1600200"/>
            <a:ext cx="4709497" cy="5121275"/>
          </a:xfrm>
          <a:prstGeom prst="rect">
            <a:avLst/>
          </a:prstGeom>
        </p:spPr>
      </p:pic>
      <p:pic>
        <p:nvPicPr>
          <p:cNvPr id="9" name="OZONE_D1979-03%P1Y_G^360X240.IOMPS_PNPP_V21_MMERRA2_LNH (3)">
            <a:hlinkClick r:id="" action="ppaction://media"/>
            <a:extLst>
              <a:ext uri="{FF2B5EF4-FFF2-40B4-BE49-F238E27FC236}">
                <a16:creationId xmlns:a16="http://schemas.microsoft.com/office/drawing/2014/main" id="{7E43F077-5948-BBFC-045B-50E39D63A7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7498" y="2194154"/>
            <a:ext cx="6384925" cy="4344758"/>
          </a:xfrm>
          <a:prstGeom prst="rect">
            <a:avLst/>
          </a:prstGeom>
        </p:spPr>
      </p:pic>
      <p:sp>
        <p:nvSpPr>
          <p:cNvPr id="11" name="TextBox 10">
            <a:extLst>
              <a:ext uri="{FF2B5EF4-FFF2-40B4-BE49-F238E27FC236}">
                <a16:creationId xmlns:a16="http://schemas.microsoft.com/office/drawing/2014/main" id="{76C5467C-F56A-16A0-7F4D-B71AC9A32484}"/>
              </a:ext>
            </a:extLst>
          </p:cNvPr>
          <p:cNvSpPr txBox="1"/>
          <p:nvPr/>
        </p:nvSpPr>
        <p:spPr>
          <a:xfrm>
            <a:off x="5891752" y="1549926"/>
            <a:ext cx="4259011" cy="46166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000000"/>
                </a:solidFill>
                <a:effectLst/>
                <a:uLnTx/>
                <a:uFillTx/>
                <a:ea typeface="ＭＳ Ｐゴシック" charset="-128"/>
                <a:cs typeface="+mn-cs"/>
              </a:rPr>
              <a:t>Much less than in Antarctica</a:t>
            </a:r>
          </a:p>
        </p:txBody>
      </p:sp>
    </p:spTree>
    <p:extLst>
      <p:ext uri="{BB962C8B-B14F-4D97-AF65-F5344CB8AC3E}">
        <p14:creationId xmlns:p14="http://schemas.microsoft.com/office/powerpoint/2010/main" val="24697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67257"/>
            <a:ext cx="10515600" cy="4351338"/>
          </a:xfrm>
        </p:spPr>
        <p:txBody>
          <a:bodyPr>
            <a:normAutofit/>
          </a:bodyPr>
          <a:lstStyle/>
          <a:p>
            <a:r>
              <a:rPr lang="en-US" dirty="0">
                <a:hlinkClick r:id="rId2"/>
              </a:rPr>
              <a:t>https://csl.noaa.gov/assessments/ozone/2018/twentyquestions/</a:t>
            </a:r>
            <a:r>
              <a:rPr lang="en-US" dirty="0"/>
              <a:t> </a:t>
            </a:r>
          </a:p>
          <a:p>
            <a:r>
              <a:rPr lang="en-US" dirty="0"/>
              <a:t>“Twenty Questions” for discussions with friends and relatives, and/or use in outreach or educational activities</a:t>
            </a:r>
          </a:p>
          <a:p>
            <a:r>
              <a:rPr lang="en-US" dirty="0"/>
              <a:t>Globally, Ozone depletion has paused, and there are signs of recovery</a:t>
            </a:r>
          </a:p>
          <a:p>
            <a:r>
              <a:rPr lang="en-US" dirty="0"/>
              <a:t>Uncertainties remain (emissions, climate change, location, </a:t>
            </a:r>
            <a:r>
              <a:rPr lang="en-US" dirty="0" err="1"/>
              <a:t>etc</a:t>
            </a:r>
            <a:r>
              <a:rPr lang="en-US" dirty="0"/>
              <a:t>), but  the timing of recovery is …</a:t>
            </a:r>
          </a:p>
        </p:txBody>
      </p:sp>
      <p:sp>
        <p:nvSpPr>
          <p:cNvPr id="4" name="Slide Number Placeholder 3">
            <a:extLst>
              <a:ext uri="{FF2B5EF4-FFF2-40B4-BE49-F238E27FC236}">
                <a16:creationId xmlns:a16="http://schemas.microsoft.com/office/drawing/2014/main" id="{F0331F81-31C9-496D-AF7B-0BD1E701D0FA}"/>
              </a:ext>
            </a:extLst>
          </p:cNvPr>
          <p:cNvSpPr>
            <a:spLocks noGrp="1"/>
          </p:cNvSpPr>
          <p:nvPr>
            <p:ph type="sldNum" sz="quarter" idx="12"/>
          </p:nvPr>
        </p:nvSpPr>
        <p:spPr/>
        <p:txBody>
          <a:bodyPr/>
          <a:lstStyle/>
          <a:p>
            <a:fld id="{6D489A60-49DC-41AE-BF57-2481999B4D98}" type="slidenum">
              <a:rPr lang="en-US" smtClean="0"/>
              <a:t>41</a:t>
            </a:fld>
            <a:endParaRPr lang="en-US"/>
          </a:p>
        </p:txBody>
      </p:sp>
      <p:sp>
        <p:nvSpPr>
          <p:cNvPr id="5" name="Rectangle 4">
            <a:extLst>
              <a:ext uri="{FF2B5EF4-FFF2-40B4-BE49-F238E27FC236}">
                <a16:creationId xmlns:a16="http://schemas.microsoft.com/office/drawing/2014/main" id="{5FBC6C61-A309-C7C2-8A72-3C16D053BB2E}"/>
              </a:ext>
            </a:extLst>
          </p:cNvPr>
          <p:cNvSpPr/>
          <p:nvPr/>
        </p:nvSpPr>
        <p:spPr>
          <a:xfrm>
            <a:off x="0" y="-16341"/>
            <a:ext cx="12192000" cy="6836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Future of Stratospheric Ozone</a:t>
            </a:r>
          </a:p>
        </p:txBody>
      </p:sp>
    </p:spTree>
    <p:extLst>
      <p:ext uri="{BB962C8B-B14F-4D97-AF65-F5344CB8AC3E}">
        <p14:creationId xmlns:p14="http://schemas.microsoft.com/office/powerpoint/2010/main" val="3454669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568AE4-556F-18FE-2952-CC3D0FAB5C7C}"/>
              </a:ext>
            </a:extLst>
          </p:cNvPr>
          <p:cNvSpPr>
            <a:spLocks noGrp="1"/>
          </p:cNvSpPr>
          <p:nvPr>
            <p:ph type="sldNum" sz="quarter" idx="12"/>
          </p:nvPr>
        </p:nvSpPr>
        <p:spPr/>
        <p:txBody>
          <a:bodyPr/>
          <a:lstStyle/>
          <a:p>
            <a:fld id="{B0C1FA80-4FBF-447C-B48A-CFF1CA248243}" type="slidenum">
              <a:rPr lang="en-US" smtClean="0"/>
              <a:t>42</a:t>
            </a:fld>
            <a:endParaRPr lang="en-US"/>
          </a:p>
        </p:txBody>
      </p:sp>
      <p:pic>
        <p:nvPicPr>
          <p:cNvPr id="6" name="Picture 5">
            <a:extLst>
              <a:ext uri="{FF2B5EF4-FFF2-40B4-BE49-F238E27FC236}">
                <a16:creationId xmlns:a16="http://schemas.microsoft.com/office/drawing/2014/main" id="{ECCE792A-202A-8C4A-6F6D-78884CB3E0C7}"/>
              </a:ext>
            </a:extLst>
          </p:cNvPr>
          <p:cNvPicPr>
            <a:picLocks noChangeAspect="1"/>
          </p:cNvPicPr>
          <p:nvPr/>
        </p:nvPicPr>
        <p:blipFill>
          <a:blip r:embed="rId2"/>
          <a:stretch>
            <a:fillRect/>
          </a:stretch>
        </p:blipFill>
        <p:spPr>
          <a:xfrm>
            <a:off x="5321809" y="0"/>
            <a:ext cx="6870192" cy="6858000"/>
          </a:xfrm>
          <a:prstGeom prst="rect">
            <a:avLst/>
          </a:prstGeom>
        </p:spPr>
      </p:pic>
      <p:pic>
        <p:nvPicPr>
          <p:cNvPr id="8" name="Picture 7">
            <a:extLst>
              <a:ext uri="{FF2B5EF4-FFF2-40B4-BE49-F238E27FC236}">
                <a16:creationId xmlns:a16="http://schemas.microsoft.com/office/drawing/2014/main" id="{4EC6F7BB-1495-119F-D7B0-55E44FA2F735}"/>
              </a:ext>
            </a:extLst>
          </p:cNvPr>
          <p:cNvPicPr>
            <a:picLocks noChangeAspect="1"/>
          </p:cNvPicPr>
          <p:nvPr/>
        </p:nvPicPr>
        <p:blipFill>
          <a:blip r:embed="rId3"/>
          <a:stretch>
            <a:fillRect/>
          </a:stretch>
        </p:blipFill>
        <p:spPr>
          <a:xfrm>
            <a:off x="710946" y="379534"/>
            <a:ext cx="4071366" cy="4174177"/>
          </a:xfrm>
          <a:prstGeom prst="rect">
            <a:avLst/>
          </a:prstGeom>
        </p:spPr>
      </p:pic>
      <p:sp>
        <p:nvSpPr>
          <p:cNvPr id="11" name="TextBox 10">
            <a:extLst>
              <a:ext uri="{FF2B5EF4-FFF2-40B4-BE49-F238E27FC236}">
                <a16:creationId xmlns:a16="http://schemas.microsoft.com/office/drawing/2014/main" id="{E9C0D33E-E9FA-B00E-93E9-83807D53218E}"/>
              </a:ext>
            </a:extLst>
          </p:cNvPr>
          <p:cNvSpPr txBox="1"/>
          <p:nvPr/>
        </p:nvSpPr>
        <p:spPr>
          <a:xfrm>
            <a:off x="491490" y="4762238"/>
            <a:ext cx="6158484" cy="369332"/>
          </a:xfrm>
          <a:prstGeom prst="rect">
            <a:avLst/>
          </a:prstGeom>
          <a:noFill/>
        </p:spPr>
        <p:txBody>
          <a:bodyPr wrap="square">
            <a:spAutoFit/>
          </a:bodyPr>
          <a:lstStyle/>
          <a:p>
            <a:r>
              <a:rPr lang="en-US" dirty="0"/>
              <a:t>https://csl.noaa.gov/assessments/ozone/2022/</a:t>
            </a:r>
          </a:p>
        </p:txBody>
      </p:sp>
    </p:spTree>
    <p:extLst>
      <p:ext uri="{BB962C8B-B14F-4D97-AF65-F5344CB8AC3E}">
        <p14:creationId xmlns:p14="http://schemas.microsoft.com/office/powerpoint/2010/main" val="1197791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1AD1A0-A74B-6B48-D63F-F9F8DBF52E7E}"/>
              </a:ext>
            </a:extLst>
          </p:cNvPr>
          <p:cNvSpPr>
            <a:spLocks noGrp="1"/>
          </p:cNvSpPr>
          <p:nvPr>
            <p:ph type="sldNum" sz="quarter" idx="12"/>
          </p:nvPr>
        </p:nvSpPr>
        <p:spPr/>
        <p:txBody>
          <a:bodyPr/>
          <a:lstStyle/>
          <a:p>
            <a:fld id="{B0C1FA80-4FBF-447C-B48A-CFF1CA248243}" type="slidenum">
              <a:rPr lang="en-US" smtClean="0"/>
              <a:t>43</a:t>
            </a:fld>
            <a:endParaRPr lang="en-US"/>
          </a:p>
        </p:txBody>
      </p:sp>
      <p:pic>
        <p:nvPicPr>
          <p:cNvPr id="6" name="Picture 5">
            <a:extLst>
              <a:ext uri="{FF2B5EF4-FFF2-40B4-BE49-F238E27FC236}">
                <a16:creationId xmlns:a16="http://schemas.microsoft.com/office/drawing/2014/main" id="{EB52F6FB-E5F7-8B05-4465-D18960C6FF25}"/>
              </a:ext>
            </a:extLst>
          </p:cNvPr>
          <p:cNvPicPr>
            <a:picLocks noChangeAspect="1"/>
          </p:cNvPicPr>
          <p:nvPr/>
        </p:nvPicPr>
        <p:blipFill>
          <a:blip r:embed="rId2"/>
          <a:stretch>
            <a:fillRect/>
          </a:stretch>
        </p:blipFill>
        <p:spPr>
          <a:xfrm>
            <a:off x="1809021" y="359594"/>
            <a:ext cx="8779232" cy="4891793"/>
          </a:xfrm>
          <a:prstGeom prst="rect">
            <a:avLst/>
          </a:prstGeom>
        </p:spPr>
      </p:pic>
      <p:pic>
        <p:nvPicPr>
          <p:cNvPr id="8" name="Picture 7">
            <a:extLst>
              <a:ext uri="{FF2B5EF4-FFF2-40B4-BE49-F238E27FC236}">
                <a16:creationId xmlns:a16="http://schemas.microsoft.com/office/drawing/2014/main" id="{C3ECFCF7-8218-2AA8-008A-2A1DBB0EA40E}"/>
              </a:ext>
            </a:extLst>
          </p:cNvPr>
          <p:cNvPicPr>
            <a:picLocks noChangeAspect="1"/>
          </p:cNvPicPr>
          <p:nvPr/>
        </p:nvPicPr>
        <p:blipFill>
          <a:blip r:embed="rId3"/>
          <a:stretch>
            <a:fillRect/>
          </a:stretch>
        </p:blipFill>
        <p:spPr>
          <a:xfrm>
            <a:off x="1333160" y="5251387"/>
            <a:ext cx="9154448" cy="1331342"/>
          </a:xfrm>
          <a:prstGeom prst="rect">
            <a:avLst/>
          </a:prstGeom>
        </p:spPr>
      </p:pic>
    </p:spTree>
    <p:extLst>
      <p:ext uri="{BB962C8B-B14F-4D97-AF65-F5344CB8AC3E}">
        <p14:creationId xmlns:p14="http://schemas.microsoft.com/office/powerpoint/2010/main" val="1263879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7E1A4-4762-43BC-9FC8-D58EB7DEA872}"/>
              </a:ext>
            </a:extLst>
          </p:cNvPr>
          <p:cNvSpPr>
            <a:spLocks noGrp="1"/>
          </p:cNvSpPr>
          <p:nvPr>
            <p:ph type="sldNum" sz="quarter" idx="12"/>
          </p:nvPr>
        </p:nvSpPr>
        <p:spPr/>
        <p:txBody>
          <a:bodyPr/>
          <a:lstStyle/>
          <a:p>
            <a:fld id="{6D489A60-49DC-41AE-BF57-2481999B4D98}" type="slidenum">
              <a:rPr lang="en-US" smtClean="0"/>
              <a:t>5</a:t>
            </a:fld>
            <a:endParaRPr lang="en-US"/>
          </a:p>
        </p:txBody>
      </p:sp>
      <p:pic>
        <p:nvPicPr>
          <p:cNvPr id="7" name="Picture 6">
            <a:extLst>
              <a:ext uri="{FF2B5EF4-FFF2-40B4-BE49-F238E27FC236}">
                <a16:creationId xmlns:a16="http://schemas.microsoft.com/office/drawing/2014/main" id="{6A288216-1559-FAE6-5E7F-0A27F2BCA47F}"/>
              </a:ext>
            </a:extLst>
          </p:cNvPr>
          <p:cNvPicPr>
            <a:picLocks noChangeAspect="1"/>
          </p:cNvPicPr>
          <p:nvPr/>
        </p:nvPicPr>
        <p:blipFill>
          <a:blip r:embed="rId2"/>
          <a:stretch>
            <a:fillRect/>
          </a:stretch>
        </p:blipFill>
        <p:spPr>
          <a:xfrm>
            <a:off x="218088" y="2146042"/>
            <a:ext cx="6237576" cy="3559814"/>
          </a:xfrm>
          <a:prstGeom prst="rect">
            <a:avLst/>
          </a:prstGeom>
        </p:spPr>
      </p:pic>
      <p:pic>
        <p:nvPicPr>
          <p:cNvPr id="18" name="Picture 17">
            <a:extLst>
              <a:ext uri="{FF2B5EF4-FFF2-40B4-BE49-F238E27FC236}">
                <a16:creationId xmlns:a16="http://schemas.microsoft.com/office/drawing/2014/main" id="{CE912016-01BE-7232-FFF9-F63160309751}"/>
              </a:ext>
            </a:extLst>
          </p:cNvPr>
          <p:cNvPicPr>
            <a:picLocks noChangeAspect="1"/>
          </p:cNvPicPr>
          <p:nvPr/>
        </p:nvPicPr>
        <p:blipFill>
          <a:blip r:embed="rId3"/>
          <a:stretch>
            <a:fillRect/>
          </a:stretch>
        </p:blipFill>
        <p:spPr>
          <a:xfrm>
            <a:off x="6574536" y="2146042"/>
            <a:ext cx="5303520" cy="3559814"/>
          </a:xfrm>
          <a:prstGeom prst="rect">
            <a:avLst/>
          </a:prstGeom>
        </p:spPr>
      </p:pic>
      <p:pic>
        <p:nvPicPr>
          <p:cNvPr id="20" name="Picture 19" descr="A map of a country&#10;&#10;Description automatically generated with low confidence">
            <a:extLst>
              <a:ext uri="{FF2B5EF4-FFF2-40B4-BE49-F238E27FC236}">
                <a16:creationId xmlns:a16="http://schemas.microsoft.com/office/drawing/2014/main" id="{6555FC87-B426-A957-3982-CDFE55221259}"/>
              </a:ext>
            </a:extLst>
          </p:cNvPr>
          <p:cNvPicPr>
            <a:picLocks noChangeAspect="1"/>
          </p:cNvPicPr>
          <p:nvPr/>
        </p:nvPicPr>
        <p:blipFill rotWithShape="1">
          <a:blip r:embed="rId4">
            <a:extLst>
              <a:ext uri="{28A0092B-C50C-407E-A947-70E740481C1C}">
                <a14:useLocalDpi xmlns:a14="http://schemas.microsoft.com/office/drawing/2010/main" val="0"/>
              </a:ext>
            </a:extLst>
          </a:blip>
          <a:srcRect l="12474" t="16800" r="18648" b="19456"/>
          <a:stretch/>
        </p:blipFill>
        <p:spPr>
          <a:xfrm>
            <a:off x="218088" y="2146042"/>
            <a:ext cx="6237576" cy="3559814"/>
          </a:xfrm>
          <a:prstGeom prst="rect">
            <a:avLst/>
          </a:prstGeom>
        </p:spPr>
      </p:pic>
      <p:pic>
        <p:nvPicPr>
          <p:cNvPr id="21" name="Picture 20">
            <a:extLst>
              <a:ext uri="{FF2B5EF4-FFF2-40B4-BE49-F238E27FC236}">
                <a16:creationId xmlns:a16="http://schemas.microsoft.com/office/drawing/2014/main" id="{370FEDAD-598F-14EB-F21B-8C13CB088CA8}"/>
              </a:ext>
            </a:extLst>
          </p:cNvPr>
          <p:cNvPicPr>
            <a:picLocks noChangeAspect="1"/>
          </p:cNvPicPr>
          <p:nvPr/>
        </p:nvPicPr>
        <p:blipFill>
          <a:blip r:embed="rId5"/>
          <a:stretch>
            <a:fillRect/>
          </a:stretch>
        </p:blipFill>
        <p:spPr>
          <a:xfrm>
            <a:off x="1953115" y="1824994"/>
            <a:ext cx="8285770" cy="4531356"/>
          </a:xfrm>
          <a:prstGeom prst="rect">
            <a:avLst/>
          </a:prstGeom>
        </p:spPr>
      </p:pic>
      <p:sp>
        <p:nvSpPr>
          <p:cNvPr id="22" name="TextBox 21">
            <a:extLst>
              <a:ext uri="{FF2B5EF4-FFF2-40B4-BE49-F238E27FC236}">
                <a16:creationId xmlns:a16="http://schemas.microsoft.com/office/drawing/2014/main" id="{D13E4136-1607-B8C2-E0CD-A457D4988B66}"/>
              </a:ext>
            </a:extLst>
          </p:cNvPr>
          <p:cNvSpPr txBox="1"/>
          <p:nvPr/>
        </p:nvSpPr>
        <p:spPr>
          <a:xfrm>
            <a:off x="8535885" y="5894685"/>
            <a:ext cx="1797223" cy="461665"/>
          </a:xfrm>
          <a:prstGeom prst="rect">
            <a:avLst/>
          </a:prstGeom>
          <a:noFill/>
        </p:spPr>
        <p:txBody>
          <a:bodyPr wrap="none" rtlCol="0">
            <a:spAutoFit/>
          </a:bodyPr>
          <a:lstStyle/>
          <a:p>
            <a:r>
              <a:rPr lang="en-US" sz="2400" b="1" dirty="0">
                <a:solidFill>
                  <a:srgbClr val="FF0000"/>
                </a:solidFill>
              </a:rPr>
              <a:t>2018 LISTOS </a:t>
            </a:r>
          </a:p>
        </p:txBody>
      </p:sp>
      <p:sp>
        <p:nvSpPr>
          <p:cNvPr id="8" name="Rectangle 7">
            <a:extLst>
              <a:ext uri="{FF2B5EF4-FFF2-40B4-BE49-F238E27FC236}">
                <a16:creationId xmlns:a16="http://schemas.microsoft.com/office/drawing/2014/main" id="{10A127EA-3248-4C1C-03DF-4B70E522BEEA}"/>
              </a:ext>
            </a:extLst>
          </p:cNvPr>
          <p:cNvSpPr/>
          <p:nvPr/>
        </p:nvSpPr>
        <p:spPr>
          <a:xfrm>
            <a:off x="0" y="19427"/>
            <a:ext cx="12192000" cy="1155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n-lt"/>
              </a:rPr>
              <a:t>Connections-Atmospheric Chemistry and Boundary Layer Meteorology-sea breeze </a:t>
            </a:r>
            <a:endParaRPr lang="en-US" sz="3600" dirty="0"/>
          </a:p>
        </p:txBody>
      </p:sp>
    </p:spTree>
    <p:extLst>
      <p:ext uri="{BB962C8B-B14F-4D97-AF65-F5344CB8AC3E}">
        <p14:creationId xmlns:p14="http://schemas.microsoft.com/office/powerpoint/2010/main" val="138413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78F23-E5E6-4D59-A0A9-D76D449A448E}"/>
              </a:ext>
            </a:extLst>
          </p:cNvPr>
          <p:cNvSpPr>
            <a:spLocks noGrp="1"/>
          </p:cNvSpPr>
          <p:nvPr>
            <p:ph idx="1"/>
          </p:nvPr>
        </p:nvSpPr>
        <p:spPr>
          <a:xfrm>
            <a:off x="571500" y="1825625"/>
            <a:ext cx="10782300" cy="4351338"/>
          </a:xfrm>
        </p:spPr>
        <p:txBody>
          <a:bodyPr/>
          <a:lstStyle/>
          <a:p>
            <a:r>
              <a:rPr lang="en-US" dirty="0">
                <a:latin typeface="Arial" panose="020B0604020202020204" pitchFamily="34" charset="0"/>
              </a:rPr>
              <a:t>Lecture 1 	- 02/13         Introduction and Stratosphere</a:t>
            </a:r>
          </a:p>
          <a:p>
            <a:r>
              <a:rPr lang="en-US" dirty="0">
                <a:latin typeface="Arial" panose="020B0604020202020204" pitchFamily="34" charset="0"/>
              </a:rPr>
              <a:t>Lecture 2	- 02/15         Tropospheric Gas Phase Chemistry</a:t>
            </a:r>
          </a:p>
          <a:p>
            <a:r>
              <a:rPr lang="en-US" dirty="0">
                <a:latin typeface="Arial" panose="020B0604020202020204" pitchFamily="34" charset="0"/>
              </a:rPr>
              <a:t>Lecture 3	- 02/20 	  Aqueous Phase Chemistry</a:t>
            </a:r>
          </a:p>
          <a:p>
            <a:r>
              <a:rPr lang="en-US" dirty="0">
                <a:latin typeface="Arial" panose="020B0604020202020204" pitchFamily="34" charset="0"/>
              </a:rPr>
              <a:t>Lecture 4	- 02/22  	  </a:t>
            </a:r>
            <a:r>
              <a:rPr lang="en-US" dirty="0">
                <a:effectLst/>
                <a:latin typeface="Arial" panose="020B0604020202020204" pitchFamily="34" charset="0"/>
              </a:rPr>
              <a:t>Atmospheric Chemistry of Aerosols</a:t>
            </a:r>
            <a:endParaRPr lang="en-US" dirty="0">
              <a:latin typeface="Arial" panose="020B0604020202020204" pitchFamily="34" charset="0"/>
            </a:endParaRPr>
          </a:p>
          <a:p>
            <a:r>
              <a:rPr lang="en-US" dirty="0">
                <a:latin typeface="Arial" panose="020B0604020202020204" pitchFamily="34" charset="0"/>
              </a:rPr>
              <a:t>Lecture 5 - 02/27 	  Atmospheric Chemistry Measurements</a:t>
            </a:r>
          </a:p>
          <a:p>
            <a:endParaRPr lang="en-US" dirty="0">
              <a:latin typeface="Arial" panose="020B0604020202020204" pitchFamily="34" charset="0"/>
            </a:endParaRPr>
          </a:p>
          <a:p>
            <a:r>
              <a:rPr lang="en-US" dirty="0">
                <a:latin typeface="Arial" panose="020B0604020202020204" pitchFamily="34" charset="0"/>
              </a:rPr>
              <a:t>Problem Set – Distributed 02/20, due 02/27</a:t>
            </a:r>
          </a:p>
          <a:p>
            <a:endParaRPr lang="en-US" dirty="0"/>
          </a:p>
        </p:txBody>
      </p:sp>
      <p:sp>
        <p:nvSpPr>
          <p:cNvPr id="4" name="Slide Number Placeholder 3">
            <a:extLst>
              <a:ext uri="{FF2B5EF4-FFF2-40B4-BE49-F238E27FC236}">
                <a16:creationId xmlns:a16="http://schemas.microsoft.com/office/drawing/2014/main" id="{C84796B7-E41D-4543-9293-FDF30F98F8E2}"/>
              </a:ext>
            </a:extLst>
          </p:cNvPr>
          <p:cNvSpPr>
            <a:spLocks noGrp="1"/>
          </p:cNvSpPr>
          <p:nvPr>
            <p:ph type="sldNum" sz="quarter" idx="12"/>
          </p:nvPr>
        </p:nvSpPr>
        <p:spPr/>
        <p:txBody>
          <a:bodyPr/>
          <a:lstStyle/>
          <a:p>
            <a:fld id="{6D489A60-49DC-41AE-BF57-2481999B4D98}" type="slidenum">
              <a:rPr lang="en-US" smtClean="0"/>
              <a:t>6</a:t>
            </a:fld>
            <a:endParaRPr lang="en-US"/>
          </a:p>
        </p:txBody>
      </p:sp>
      <p:sp>
        <p:nvSpPr>
          <p:cNvPr id="5" name="Rectangle 4">
            <a:extLst>
              <a:ext uri="{FF2B5EF4-FFF2-40B4-BE49-F238E27FC236}">
                <a16:creationId xmlns:a16="http://schemas.microsoft.com/office/drawing/2014/main" id="{20055B5E-4245-4C9E-15F6-92399C6E42B4}"/>
              </a:ext>
            </a:extLst>
          </p:cNvPr>
          <p:cNvSpPr/>
          <p:nvPr/>
        </p:nvSpPr>
        <p:spPr>
          <a:xfrm>
            <a:off x="0" y="0"/>
            <a:ext cx="12192000" cy="886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n-lt"/>
              </a:rPr>
              <a:t>Schedule</a:t>
            </a:r>
            <a:r>
              <a:rPr lang="en-US" sz="4000" b="1" dirty="0">
                <a:latin typeface="+mn-lt"/>
              </a:rPr>
              <a:t> for this module</a:t>
            </a:r>
            <a:endParaRPr lang="en-US" sz="4000" dirty="0"/>
          </a:p>
        </p:txBody>
      </p:sp>
    </p:spTree>
    <p:extLst>
      <p:ext uri="{BB962C8B-B14F-4D97-AF65-F5344CB8AC3E}">
        <p14:creationId xmlns:p14="http://schemas.microsoft.com/office/powerpoint/2010/main" val="2266338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39ABEE-8FEE-5AB5-DA2D-1715A4B62D45}"/>
              </a:ext>
            </a:extLst>
          </p:cNvPr>
          <p:cNvSpPr>
            <a:spLocks noGrp="1"/>
          </p:cNvSpPr>
          <p:nvPr>
            <p:ph type="sldNum" sz="quarter" idx="12"/>
          </p:nvPr>
        </p:nvSpPr>
        <p:spPr/>
        <p:txBody>
          <a:bodyPr/>
          <a:lstStyle/>
          <a:p>
            <a:fld id="{B0C1FA80-4FBF-447C-B48A-CFF1CA248243}" type="slidenum">
              <a:rPr lang="en-US" smtClean="0"/>
              <a:t>7</a:t>
            </a:fld>
            <a:endParaRPr lang="en-US"/>
          </a:p>
        </p:txBody>
      </p:sp>
      <p:grpSp>
        <p:nvGrpSpPr>
          <p:cNvPr id="22" name="Group 21">
            <a:extLst>
              <a:ext uri="{FF2B5EF4-FFF2-40B4-BE49-F238E27FC236}">
                <a16:creationId xmlns:a16="http://schemas.microsoft.com/office/drawing/2014/main" id="{05F87308-3F25-2851-C931-6FC498379BDF}"/>
              </a:ext>
            </a:extLst>
          </p:cNvPr>
          <p:cNvGrpSpPr/>
          <p:nvPr/>
        </p:nvGrpSpPr>
        <p:grpSpPr>
          <a:xfrm>
            <a:off x="413473" y="890841"/>
            <a:ext cx="12089423" cy="2752725"/>
            <a:chOff x="102577" y="94307"/>
            <a:chExt cx="12089423" cy="2752725"/>
          </a:xfrm>
        </p:grpSpPr>
        <p:pic>
          <p:nvPicPr>
            <p:cNvPr id="5" name="Picture 4">
              <a:extLst>
                <a:ext uri="{FF2B5EF4-FFF2-40B4-BE49-F238E27FC236}">
                  <a16:creationId xmlns:a16="http://schemas.microsoft.com/office/drawing/2014/main" id="{17347255-573D-CF9D-D4E9-DF702CE72410}"/>
                </a:ext>
              </a:extLst>
            </p:cNvPr>
            <p:cNvPicPr>
              <a:picLocks noChangeAspect="1"/>
            </p:cNvPicPr>
            <p:nvPr/>
          </p:nvPicPr>
          <p:blipFill>
            <a:blip r:embed="rId2"/>
            <a:stretch>
              <a:fillRect/>
            </a:stretch>
          </p:blipFill>
          <p:spPr>
            <a:xfrm>
              <a:off x="102577" y="94307"/>
              <a:ext cx="4505325" cy="2752725"/>
            </a:xfrm>
            <a:prstGeom prst="rect">
              <a:avLst/>
            </a:prstGeom>
          </p:spPr>
        </p:pic>
        <p:sp>
          <p:nvSpPr>
            <p:cNvPr id="7" name="TextBox 6">
              <a:extLst>
                <a:ext uri="{FF2B5EF4-FFF2-40B4-BE49-F238E27FC236}">
                  <a16:creationId xmlns:a16="http://schemas.microsoft.com/office/drawing/2014/main" id="{BABE3012-EEFB-E4A3-298C-429C8A83BDDB}"/>
                </a:ext>
              </a:extLst>
            </p:cNvPr>
            <p:cNvSpPr txBox="1"/>
            <p:nvPr/>
          </p:nvSpPr>
          <p:spPr>
            <a:xfrm>
              <a:off x="4711030" y="419013"/>
              <a:ext cx="7480970" cy="430887"/>
            </a:xfrm>
            <a:prstGeom prst="rect">
              <a:avLst/>
            </a:prstGeom>
            <a:noFill/>
          </p:spPr>
          <p:txBody>
            <a:bodyPr wrap="square">
              <a:spAutoFit/>
            </a:bodyPr>
            <a:lstStyle/>
            <a:p>
              <a:r>
                <a:rPr lang="en-US" sz="2200" b="1" dirty="0"/>
                <a:t>1. </a:t>
              </a:r>
              <a:r>
                <a:rPr lang="en-US" sz="2200" dirty="0"/>
                <a:t>Stratospheric Chemistry</a:t>
              </a:r>
            </a:p>
          </p:txBody>
        </p:sp>
      </p:grpSp>
      <p:grpSp>
        <p:nvGrpSpPr>
          <p:cNvPr id="17" name="Group 16">
            <a:extLst>
              <a:ext uri="{FF2B5EF4-FFF2-40B4-BE49-F238E27FC236}">
                <a16:creationId xmlns:a16="http://schemas.microsoft.com/office/drawing/2014/main" id="{F746E4CB-5DDE-C45B-CF17-F21BFF2A6513}"/>
              </a:ext>
            </a:extLst>
          </p:cNvPr>
          <p:cNvGrpSpPr/>
          <p:nvPr/>
        </p:nvGrpSpPr>
        <p:grpSpPr>
          <a:xfrm>
            <a:off x="2027275" y="2363594"/>
            <a:ext cx="8279965" cy="2559944"/>
            <a:chOff x="2411704" y="1574716"/>
            <a:chExt cx="8279965" cy="2559944"/>
          </a:xfrm>
        </p:grpSpPr>
        <p:pic>
          <p:nvPicPr>
            <p:cNvPr id="8" name="Picture 7">
              <a:extLst>
                <a:ext uri="{FF2B5EF4-FFF2-40B4-BE49-F238E27FC236}">
                  <a16:creationId xmlns:a16="http://schemas.microsoft.com/office/drawing/2014/main" id="{0D70FB63-CC49-282F-22DF-AB7A08687871}"/>
                </a:ext>
              </a:extLst>
            </p:cNvPr>
            <p:cNvPicPr>
              <a:picLocks noChangeAspect="1"/>
            </p:cNvPicPr>
            <p:nvPr/>
          </p:nvPicPr>
          <p:blipFill>
            <a:blip r:embed="rId3"/>
            <a:stretch>
              <a:fillRect/>
            </a:stretch>
          </p:blipFill>
          <p:spPr>
            <a:xfrm>
              <a:off x="2411704" y="1574716"/>
              <a:ext cx="3353231" cy="2559944"/>
            </a:xfrm>
            <a:prstGeom prst="rect">
              <a:avLst/>
            </a:prstGeom>
          </p:spPr>
        </p:pic>
        <p:sp>
          <p:nvSpPr>
            <p:cNvPr id="11" name="TextBox 10">
              <a:extLst>
                <a:ext uri="{FF2B5EF4-FFF2-40B4-BE49-F238E27FC236}">
                  <a16:creationId xmlns:a16="http://schemas.microsoft.com/office/drawing/2014/main" id="{6FBAEE3E-B5A1-5C99-05FE-C60F380CFF76}"/>
                </a:ext>
              </a:extLst>
            </p:cNvPr>
            <p:cNvSpPr txBox="1"/>
            <p:nvPr/>
          </p:nvSpPr>
          <p:spPr>
            <a:xfrm>
              <a:off x="5764935" y="1574716"/>
              <a:ext cx="4926734" cy="769441"/>
            </a:xfrm>
            <a:prstGeom prst="rect">
              <a:avLst/>
            </a:prstGeom>
            <a:noFill/>
          </p:spPr>
          <p:txBody>
            <a:bodyPr wrap="square">
              <a:spAutoFit/>
            </a:bodyPr>
            <a:lstStyle/>
            <a:p>
              <a:r>
                <a:rPr lang="en-US" sz="2200" b="1" dirty="0"/>
                <a:t>2. </a:t>
              </a:r>
              <a:r>
                <a:rPr lang="en-US" sz="2200" dirty="0"/>
                <a:t>Tropospheric Gas Phase Chemistry</a:t>
              </a:r>
            </a:p>
            <a:p>
              <a:endParaRPr lang="en-US" sz="2200" dirty="0"/>
            </a:p>
          </p:txBody>
        </p:sp>
      </p:grpSp>
      <p:grpSp>
        <p:nvGrpSpPr>
          <p:cNvPr id="18" name="Group 17">
            <a:extLst>
              <a:ext uri="{FF2B5EF4-FFF2-40B4-BE49-F238E27FC236}">
                <a16:creationId xmlns:a16="http://schemas.microsoft.com/office/drawing/2014/main" id="{7776D03C-B2E9-126E-D36D-3A174A8361DE}"/>
              </a:ext>
            </a:extLst>
          </p:cNvPr>
          <p:cNvGrpSpPr/>
          <p:nvPr/>
        </p:nvGrpSpPr>
        <p:grpSpPr>
          <a:xfrm>
            <a:off x="2870673" y="3218593"/>
            <a:ext cx="8355105" cy="2323312"/>
            <a:chOff x="4310354" y="2593027"/>
            <a:chExt cx="8355105" cy="2323312"/>
          </a:xfrm>
        </p:grpSpPr>
        <p:pic>
          <p:nvPicPr>
            <p:cNvPr id="1030" name="Picture 6" descr="Frontiers | Paleoenvironmental signature of the Deccan Phase-2 ...">
              <a:extLst>
                <a:ext uri="{FF2B5EF4-FFF2-40B4-BE49-F238E27FC236}">
                  <a16:creationId xmlns:a16="http://schemas.microsoft.com/office/drawing/2014/main" id="{31BDCCD7-4E27-6B70-D2A0-F52CF85E31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9" r="4836"/>
            <a:stretch/>
          </p:blipFill>
          <p:spPr bwMode="auto">
            <a:xfrm>
              <a:off x="4310354" y="2745587"/>
              <a:ext cx="3501123" cy="21707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1729A37-521B-C43A-7263-EC132D886174}"/>
                </a:ext>
              </a:extLst>
            </p:cNvPr>
            <p:cNvSpPr txBox="1"/>
            <p:nvPr/>
          </p:nvSpPr>
          <p:spPr>
            <a:xfrm>
              <a:off x="7738725" y="2593027"/>
              <a:ext cx="4926734" cy="1107996"/>
            </a:xfrm>
            <a:prstGeom prst="rect">
              <a:avLst/>
            </a:prstGeom>
            <a:noFill/>
          </p:spPr>
          <p:txBody>
            <a:bodyPr wrap="square">
              <a:spAutoFit/>
            </a:bodyPr>
            <a:lstStyle/>
            <a:p>
              <a:r>
                <a:rPr lang="en-US" sz="2200" b="1" dirty="0"/>
                <a:t>3. </a:t>
              </a:r>
              <a:r>
                <a:rPr lang="en-US" sz="2200" dirty="0"/>
                <a:t>Aqueous Phase Chemistry</a:t>
              </a:r>
            </a:p>
            <a:p>
              <a:endParaRPr lang="en-US" sz="2200" dirty="0"/>
            </a:p>
            <a:p>
              <a:r>
                <a:rPr lang="en-US" sz="2200" b="1" dirty="0"/>
                <a:t>      4. </a:t>
              </a:r>
              <a:r>
                <a:rPr lang="en-US" sz="2200" dirty="0"/>
                <a:t>Atmospheric Chemistry of Aerosols</a:t>
              </a:r>
            </a:p>
          </p:txBody>
        </p:sp>
      </p:grpSp>
      <p:grpSp>
        <p:nvGrpSpPr>
          <p:cNvPr id="21" name="Group 20">
            <a:extLst>
              <a:ext uri="{FF2B5EF4-FFF2-40B4-BE49-F238E27FC236}">
                <a16:creationId xmlns:a16="http://schemas.microsoft.com/office/drawing/2014/main" id="{09447302-5324-160C-F593-462AD02727D0}"/>
              </a:ext>
            </a:extLst>
          </p:cNvPr>
          <p:cNvGrpSpPr/>
          <p:nvPr/>
        </p:nvGrpSpPr>
        <p:grpSpPr>
          <a:xfrm>
            <a:off x="3855046" y="4584909"/>
            <a:ext cx="8352194" cy="1964555"/>
            <a:chOff x="5918903" y="3960386"/>
            <a:chExt cx="8352194" cy="1964555"/>
          </a:xfrm>
        </p:grpSpPr>
        <p:pic>
          <p:nvPicPr>
            <p:cNvPr id="14" name="Picture 13">
              <a:extLst>
                <a:ext uri="{FF2B5EF4-FFF2-40B4-BE49-F238E27FC236}">
                  <a16:creationId xmlns:a16="http://schemas.microsoft.com/office/drawing/2014/main" id="{AE4E166B-62CD-7035-60EC-DA0E7A64A657}"/>
                </a:ext>
              </a:extLst>
            </p:cNvPr>
            <p:cNvPicPr>
              <a:picLocks noChangeAspect="1"/>
            </p:cNvPicPr>
            <p:nvPr/>
          </p:nvPicPr>
          <p:blipFill>
            <a:blip r:embed="rId5"/>
            <a:stretch>
              <a:fillRect/>
            </a:stretch>
          </p:blipFill>
          <p:spPr>
            <a:xfrm>
              <a:off x="5918903" y="3960386"/>
              <a:ext cx="3222049" cy="1964555"/>
            </a:xfrm>
            <a:prstGeom prst="rect">
              <a:avLst/>
            </a:prstGeom>
          </p:spPr>
        </p:pic>
        <p:sp>
          <p:nvSpPr>
            <p:cNvPr id="16" name="TextBox 15">
              <a:extLst>
                <a:ext uri="{FF2B5EF4-FFF2-40B4-BE49-F238E27FC236}">
                  <a16:creationId xmlns:a16="http://schemas.microsoft.com/office/drawing/2014/main" id="{08BC602B-E265-9084-38C5-530963F71606}"/>
                </a:ext>
              </a:extLst>
            </p:cNvPr>
            <p:cNvSpPr txBox="1"/>
            <p:nvPr/>
          </p:nvSpPr>
          <p:spPr>
            <a:xfrm>
              <a:off x="9140952" y="4021828"/>
              <a:ext cx="5130145" cy="430887"/>
            </a:xfrm>
            <a:prstGeom prst="rect">
              <a:avLst/>
            </a:prstGeom>
            <a:noFill/>
          </p:spPr>
          <p:txBody>
            <a:bodyPr wrap="square">
              <a:spAutoFit/>
            </a:bodyPr>
            <a:lstStyle/>
            <a:p>
              <a:r>
                <a:rPr lang="en-US" sz="2200" b="1" dirty="0"/>
                <a:t>5. </a:t>
              </a:r>
              <a:r>
                <a:rPr lang="en-US" sz="2200" dirty="0"/>
                <a:t>Atmospheric Chemistry Measurements</a:t>
              </a:r>
            </a:p>
          </p:txBody>
        </p:sp>
      </p:grpSp>
      <p:sp>
        <p:nvSpPr>
          <p:cNvPr id="23" name="Rectangle 22">
            <a:extLst>
              <a:ext uri="{FF2B5EF4-FFF2-40B4-BE49-F238E27FC236}">
                <a16:creationId xmlns:a16="http://schemas.microsoft.com/office/drawing/2014/main" id="{5E63791A-CD21-E08A-511C-D4713EED4808}"/>
              </a:ext>
            </a:extLst>
          </p:cNvPr>
          <p:cNvSpPr/>
          <p:nvPr/>
        </p:nvSpPr>
        <p:spPr>
          <a:xfrm>
            <a:off x="0" y="-16341"/>
            <a:ext cx="12192000" cy="77681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Unit Outline</a:t>
            </a:r>
          </a:p>
        </p:txBody>
      </p:sp>
    </p:spTree>
    <p:extLst>
      <p:ext uri="{BB962C8B-B14F-4D97-AF65-F5344CB8AC3E}">
        <p14:creationId xmlns:p14="http://schemas.microsoft.com/office/powerpoint/2010/main" val="3050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404" y="1196991"/>
            <a:ext cx="10834396" cy="2284734"/>
          </a:xfrm>
          <a:ln w="25400">
            <a:noFill/>
          </a:ln>
        </p:spPr>
        <p:txBody>
          <a:bodyPr>
            <a:normAutofit lnSpcReduction="10000"/>
          </a:bodyPr>
          <a:lstStyle/>
          <a:p>
            <a:pPr marL="457200" indent="-457200">
              <a:lnSpc>
                <a:spcPct val="100000"/>
              </a:lnSpc>
              <a:spcBef>
                <a:spcPts val="600"/>
              </a:spcBef>
              <a:spcAft>
                <a:spcPts val="600"/>
              </a:spcAft>
              <a:buFont typeface="+mj-lt"/>
              <a:buAutoNum type="arabicPeriod"/>
            </a:pPr>
            <a:r>
              <a:rPr lang="en-US" sz="2600" dirty="0"/>
              <a:t>“Introduction to Atmospheric Chemistry” by Daniel Jacob. Available online at </a:t>
            </a:r>
            <a:r>
              <a:rPr lang="en-US" sz="2600" u="sng" dirty="0">
                <a:hlinkClick r:id="rId2"/>
              </a:rPr>
              <a:t>https://acmg.seas.harvard.edu/education/introduction-atmospheric-chemistry</a:t>
            </a:r>
            <a:r>
              <a:rPr lang="en-US" sz="2600" dirty="0"/>
              <a:t>. Esp. Chapters 9-13.</a:t>
            </a:r>
          </a:p>
          <a:p>
            <a:pPr marL="457200" indent="-457200">
              <a:lnSpc>
                <a:spcPct val="100000"/>
              </a:lnSpc>
              <a:spcBef>
                <a:spcPts val="600"/>
              </a:spcBef>
              <a:spcAft>
                <a:spcPts val="600"/>
              </a:spcAft>
              <a:buFont typeface="+mj-lt"/>
              <a:buAutoNum type="arabicPeriod"/>
            </a:pPr>
            <a:r>
              <a:rPr lang="en-US" sz="2600" dirty="0"/>
              <a:t>“Atmospheric Chemistry and Physics: From Air Pollution to Climate Change, 3</a:t>
            </a:r>
            <a:r>
              <a:rPr lang="en-US" sz="2600" baseline="30000" dirty="0"/>
              <a:t>rd</a:t>
            </a:r>
            <a:r>
              <a:rPr lang="en-US" sz="2600" dirty="0"/>
              <a:t> Edition” by John H. Seinfeld, Spyros N. </a:t>
            </a:r>
            <a:r>
              <a:rPr lang="en-US" sz="2600" dirty="0" err="1"/>
              <a:t>Pandis</a:t>
            </a:r>
            <a:r>
              <a:rPr lang="en-US" sz="2600" dirty="0"/>
              <a:t>. </a:t>
            </a:r>
          </a:p>
          <a:p>
            <a:pPr marL="0" indent="0">
              <a:lnSpc>
                <a:spcPct val="100000"/>
              </a:lnSpc>
              <a:spcBef>
                <a:spcPts val="600"/>
              </a:spcBef>
              <a:spcAft>
                <a:spcPts val="600"/>
              </a:spcAft>
              <a:buNone/>
            </a:pPr>
            <a:endParaRPr lang="en-US" sz="2400"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E0E7542-1F20-4BD1-930B-8069061CABCD}"/>
              </a:ext>
            </a:extLst>
          </p:cNvPr>
          <p:cNvSpPr>
            <a:spLocks noGrp="1"/>
          </p:cNvSpPr>
          <p:nvPr>
            <p:ph type="sldNum" sz="quarter" idx="12"/>
          </p:nvPr>
        </p:nvSpPr>
        <p:spPr/>
        <p:txBody>
          <a:bodyPr/>
          <a:lstStyle/>
          <a:p>
            <a:fld id="{6D489A60-49DC-41AE-BF57-2481999B4D98}" type="slidenum">
              <a:rPr lang="en-US" smtClean="0"/>
              <a:t>8</a:t>
            </a:fld>
            <a:endParaRPr lang="en-US"/>
          </a:p>
        </p:txBody>
      </p:sp>
      <p:pic>
        <p:nvPicPr>
          <p:cNvPr id="9" name="Picture 8">
            <a:extLst>
              <a:ext uri="{FF2B5EF4-FFF2-40B4-BE49-F238E27FC236}">
                <a16:creationId xmlns:a16="http://schemas.microsoft.com/office/drawing/2014/main" id="{0D8C3120-2BF2-4D6B-F893-86E7DF2CF744}"/>
              </a:ext>
            </a:extLst>
          </p:cNvPr>
          <p:cNvPicPr>
            <a:picLocks noChangeAspect="1"/>
          </p:cNvPicPr>
          <p:nvPr/>
        </p:nvPicPr>
        <p:blipFill>
          <a:blip r:embed="rId3"/>
          <a:stretch>
            <a:fillRect/>
          </a:stretch>
        </p:blipFill>
        <p:spPr>
          <a:xfrm>
            <a:off x="3486282" y="3846850"/>
            <a:ext cx="8327766" cy="2509500"/>
          </a:xfrm>
          <a:prstGeom prst="rect">
            <a:avLst/>
          </a:prstGeom>
        </p:spPr>
      </p:pic>
      <p:pic>
        <p:nvPicPr>
          <p:cNvPr id="10" name="Picture 9">
            <a:extLst>
              <a:ext uri="{FF2B5EF4-FFF2-40B4-BE49-F238E27FC236}">
                <a16:creationId xmlns:a16="http://schemas.microsoft.com/office/drawing/2014/main" id="{37AD7881-DD23-AE80-4781-10CBF2ECCBF9}"/>
              </a:ext>
            </a:extLst>
          </p:cNvPr>
          <p:cNvPicPr>
            <a:picLocks noChangeAspect="1"/>
          </p:cNvPicPr>
          <p:nvPr/>
        </p:nvPicPr>
        <p:blipFill>
          <a:blip r:embed="rId4"/>
          <a:stretch>
            <a:fillRect/>
          </a:stretch>
        </p:blipFill>
        <p:spPr>
          <a:xfrm>
            <a:off x="838200" y="3450075"/>
            <a:ext cx="2530151" cy="3311743"/>
          </a:xfrm>
          <a:prstGeom prst="rect">
            <a:avLst/>
          </a:prstGeom>
        </p:spPr>
      </p:pic>
      <p:sp>
        <p:nvSpPr>
          <p:cNvPr id="5" name="Rectangle 4">
            <a:extLst>
              <a:ext uri="{FF2B5EF4-FFF2-40B4-BE49-F238E27FC236}">
                <a16:creationId xmlns:a16="http://schemas.microsoft.com/office/drawing/2014/main" id="{5DB7911D-F979-2866-987E-E26EE22700D4}"/>
              </a:ext>
            </a:extLst>
          </p:cNvPr>
          <p:cNvSpPr/>
          <p:nvPr/>
        </p:nvSpPr>
        <p:spPr>
          <a:xfrm>
            <a:off x="0" y="19427"/>
            <a:ext cx="12192000" cy="958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n-lt"/>
              </a:rPr>
              <a:t>For those who like a “textbook” for a different perspective</a:t>
            </a:r>
            <a:endParaRPr lang="en-US" sz="3600" dirty="0"/>
          </a:p>
        </p:txBody>
      </p:sp>
    </p:spTree>
    <p:extLst>
      <p:ext uri="{BB962C8B-B14F-4D97-AF65-F5344CB8AC3E}">
        <p14:creationId xmlns:p14="http://schemas.microsoft.com/office/powerpoint/2010/main" val="761126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2007" y="2005013"/>
            <a:ext cx="6159759" cy="4351338"/>
          </a:xfrm>
        </p:spPr>
        <p:txBody>
          <a:bodyPr/>
          <a:lstStyle/>
          <a:p>
            <a:r>
              <a:rPr lang="en-US" dirty="0"/>
              <a:t>Study </a:t>
            </a:r>
            <a:r>
              <a:rPr lang="en-US" b="1" dirty="0"/>
              <a:t>composition</a:t>
            </a:r>
            <a:r>
              <a:rPr lang="en-US" dirty="0"/>
              <a:t> and </a:t>
            </a:r>
            <a:r>
              <a:rPr lang="en-US" b="1" dirty="0"/>
              <a:t>chemistry</a:t>
            </a:r>
            <a:r>
              <a:rPr lang="en-US" dirty="0"/>
              <a:t> of the atmosphere</a:t>
            </a:r>
          </a:p>
          <a:p>
            <a:r>
              <a:rPr lang="en-US" dirty="0"/>
              <a:t>More specifically, the </a:t>
            </a:r>
            <a:r>
              <a:rPr lang="en-US" b="1" dirty="0"/>
              <a:t>sources, sinks, and transformations of reactive species</a:t>
            </a:r>
            <a:endParaRPr lang="en-US" dirty="0"/>
          </a:p>
          <a:p>
            <a:r>
              <a:rPr lang="en-US" dirty="0"/>
              <a:t>Reactive gases and particles are a very small fraction of the atmospheric mass (and volume)</a:t>
            </a:r>
          </a:p>
          <a:p>
            <a:r>
              <a:rPr lang="en-US" dirty="0"/>
              <a:t>How important can these “trace” reactive species be?</a:t>
            </a:r>
          </a:p>
        </p:txBody>
      </p:sp>
      <p:sp>
        <p:nvSpPr>
          <p:cNvPr id="4" name="Slide Number Placeholder 3">
            <a:extLst>
              <a:ext uri="{FF2B5EF4-FFF2-40B4-BE49-F238E27FC236}">
                <a16:creationId xmlns:a16="http://schemas.microsoft.com/office/drawing/2014/main" id="{7B97E6B4-EDD7-4424-952E-F6D388C6CF7F}"/>
              </a:ext>
            </a:extLst>
          </p:cNvPr>
          <p:cNvSpPr>
            <a:spLocks noGrp="1"/>
          </p:cNvSpPr>
          <p:nvPr>
            <p:ph type="sldNum" sz="quarter" idx="12"/>
          </p:nvPr>
        </p:nvSpPr>
        <p:spPr/>
        <p:txBody>
          <a:bodyPr/>
          <a:lstStyle/>
          <a:p>
            <a:fld id="{6D489A60-49DC-41AE-BF57-2481999B4D98}" type="slidenum">
              <a:rPr lang="en-US" smtClean="0"/>
              <a:t>9</a:t>
            </a:fld>
            <a:endParaRPr lang="en-US"/>
          </a:p>
        </p:txBody>
      </p:sp>
      <p:sp>
        <p:nvSpPr>
          <p:cNvPr id="5" name="Rectangle 4">
            <a:extLst>
              <a:ext uri="{FF2B5EF4-FFF2-40B4-BE49-F238E27FC236}">
                <a16:creationId xmlns:a16="http://schemas.microsoft.com/office/drawing/2014/main" id="{967570DC-E2B7-5D9C-9474-969651142F3E}"/>
              </a:ext>
            </a:extLst>
          </p:cNvPr>
          <p:cNvSpPr/>
          <p:nvPr/>
        </p:nvSpPr>
        <p:spPr>
          <a:xfrm>
            <a:off x="0" y="0"/>
            <a:ext cx="12192000" cy="877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n-lt"/>
              </a:rPr>
              <a:t>Atmospheric Chemistry</a:t>
            </a:r>
            <a:endParaRPr lang="en-US" sz="4000" dirty="0"/>
          </a:p>
        </p:txBody>
      </p:sp>
      <p:pic>
        <p:nvPicPr>
          <p:cNvPr id="6" name="Picture 5">
            <a:extLst>
              <a:ext uri="{FF2B5EF4-FFF2-40B4-BE49-F238E27FC236}">
                <a16:creationId xmlns:a16="http://schemas.microsoft.com/office/drawing/2014/main" id="{47C9067A-E7A1-4328-1853-C06E6E8AB2F4}"/>
              </a:ext>
            </a:extLst>
          </p:cNvPr>
          <p:cNvPicPr>
            <a:picLocks noChangeAspect="1"/>
          </p:cNvPicPr>
          <p:nvPr/>
        </p:nvPicPr>
        <p:blipFill rotWithShape="1">
          <a:blip r:embed="rId2"/>
          <a:srcRect l="10294" t="2930" r="10457" b="3664"/>
          <a:stretch/>
        </p:blipFill>
        <p:spPr>
          <a:xfrm>
            <a:off x="96415" y="1644799"/>
            <a:ext cx="5399315" cy="4469363"/>
          </a:xfrm>
          <a:prstGeom prst="rect">
            <a:avLst/>
          </a:prstGeom>
        </p:spPr>
      </p:pic>
    </p:spTree>
    <p:extLst>
      <p:ext uri="{BB962C8B-B14F-4D97-AF65-F5344CB8AC3E}">
        <p14:creationId xmlns:p14="http://schemas.microsoft.com/office/powerpoint/2010/main" val="4027745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4746</TotalTime>
  <Words>2797</Words>
  <Application>Microsoft Office PowerPoint</Application>
  <PresentationFormat>Widescreen</PresentationFormat>
  <Paragraphs>303</Paragraphs>
  <Slides>43</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Cambria Math</vt:lpstr>
      <vt:lpstr>Helvetica</vt:lpstr>
      <vt:lpstr>Roboto</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Concentrations vs. Mixing Ratios</vt:lpstr>
      <vt:lpstr>Concentrations vs. Mixing Ratios (cont.)</vt:lpstr>
      <vt:lpstr>PowerPoint Presentation</vt:lpstr>
      <vt:lpstr>PowerPoint Presentation</vt:lpstr>
      <vt:lpstr>PowerPoint Presentation</vt:lpstr>
      <vt:lpstr>PowerPoint Presentation</vt:lpstr>
      <vt:lpstr>Chapman Mechanism for Ozone in the Upper Atmosphere (~1930)</vt:lpstr>
      <vt:lpstr>Brief aside on rate equations</vt:lpstr>
      <vt:lpstr>Brief aside on rate equations (cont.)</vt:lpstr>
      <vt:lpstr>PowerPoint Presentation</vt:lpstr>
      <vt:lpstr>Enter Catalytic Reaction Cycles</vt:lpstr>
      <vt:lpstr>PowerPoint Presentation</vt:lpstr>
      <vt:lpstr>PowerPoint Presentation</vt:lpstr>
      <vt:lpstr>Some Basic Concepts:</vt:lpstr>
      <vt:lpstr>Ozone Balance in the Mid- and Low-Latitude Stratosphere </vt:lpstr>
      <vt:lpstr>Take Home Points so far:</vt:lpstr>
      <vt:lpstr>PowerPoint Presentation</vt:lpstr>
      <vt:lpstr>Ozone hole is a seasonal phenomenon it develops in austral spring (September-October) and is gone by December</vt:lpstr>
      <vt:lpstr>PowerPoint Presentation</vt:lpstr>
      <vt:lpstr>PowerPoint Presentation</vt:lpstr>
      <vt:lpstr>What did the first observations show?</vt:lpstr>
      <vt:lpstr>PowerPoint Presentation</vt:lpstr>
      <vt:lpstr>PowerPoint Presentation</vt:lpstr>
      <vt:lpstr>New Chemistry “At Play”</vt:lpstr>
      <vt:lpstr>PowerPoint Presentation</vt:lpstr>
      <vt:lpstr>PowerPoint Presentation</vt:lpstr>
      <vt:lpstr>How and Why?</vt:lpstr>
      <vt:lpstr>Chlorine Liberation and Ozone Destruction</vt:lpstr>
      <vt:lpstr>PowerPoint Presentation</vt:lpstr>
      <vt:lpstr>What is difference between north vs. south pole?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Jie Zhang</dc:creator>
  <cp:lastModifiedBy>Zhang, Jie</cp:lastModifiedBy>
  <cp:revision>171</cp:revision>
  <dcterms:created xsi:type="dcterms:W3CDTF">2023-02-06T18:08:50Z</dcterms:created>
  <dcterms:modified xsi:type="dcterms:W3CDTF">2023-02-13T15:56:50Z</dcterms:modified>
</cp:coreProperties>
</file>